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2"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316" r:id="rId21"/>
    <p:sldId id="327" r:id="rId22"/>
    <p:sldId id="276" r:id="rId23"/>
    <p:sldId id="277" r:id="rId24"/>
    <p:sldId id="278" r:id="rId25"/>
    <p:sldId id="315" r:id="rId26"/>
    <p:sldId id="279" r:id="rId27"/>
    <p:sldId id="282" r:id="rId28"/>
    <p:sldId id="283" r:id="rId29"/>
    <p:sldId id="284" r:id="rId30"/>
    <p:sldId id="280" r:id="rId31"/>
    <p:sldId id="285" r:id="rId32"/>
    <p:sldId id="286" r:id="rId33"/>
    <p:sldId id="287" r:id="rId34"/>
    <p:sldId id="288" r:id="rId35"/>
    <p:sldId id="289" r:id="rId36"/>
    <p:sldId id="308" r:id="rId37"/>
    <p:sldId id="326" r:id="rId38"/>
    <p:sldId id="291" r:id="rId39"/>
    <p:sldId id="292" r:id="rId40"/>
    <p:sldId id="293" r:id="rId41"/>
    <p:sldId id="294" r:id="rId42"/>
    <p:sldId id="295" r:id="rId43"/>
    <p:sldId id="296" r:id="rId44"/>
    <p:sldId id="317" r:id="rId45"/>
    <p:sldId id="297" r:id="rId46"/>
    <p:sldId id="324" r:id="rId47"/>
    <p:sldId id="319" r:id="rId48"/>
    <p:sldId id="325" r:id="rId49"/>
    <p:sldId id="299" r:id="rId50"/>
    <p:sldId id="300" r:id="rId51"/>
    <p:sldId id="301" r:id="rId52"/>
    <p:sldId id="313" r:id="rId53"/>
    <p:sldId id="314" r:id="rId54"/>
    <p:sldId id="302" r:id="rId55"/>
    <p:sldId id="303" r:id="rId56"/>
    <p:sldId id="304" r:id="rId57"/>
    <p:sldId id="305" r:id="rId58"/>
    <p:sldId id="306" r:id="rId59"/>
    <p:sldId id="321" r:id="rId60"/>
    <p:sldId id="322" r:id="rId61"/>
    <p:sldId id="323" r:id="rId62"/>
    <p:sldId id="307" r:id="rId63"/>
  </p:sldIdLst>
  <p:sldSz cx="10972800" cy="8229600" type="B4JIS"/>
  <p:notesSz cx="8229600" cy="14630400"/>
  <p:embeddedFontLst>
    <p:embeddedFont>
      <p:font typeface="Bitter Medium" panose="020B0604020202020204" charset="0"/>
      <p:regular r:id="rId65"/>
    </p:embeddedFont>
    <p:embeddedFont>
      <p:font typeface="Open Sans" panose="020B0606030504020204" pitchFamily="34" charset="0"/>
      <p:regular r:id="rId66"/>
      <p:bold r:id="rId67"/>
      <p:italic r:id="rId68"/>
      <p:boldItalic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240" autoAdjust="0"/>
    <p:restoredTop sz="94610"/>
  </p:normalViewPr>
  <p:slideViewPr>
    <p:cSldViewPr snapToGrid="0" snapToObjects="1">
      <p:cViewPr>
        <p:scale>
          <a:sx n="78" d="100"/>
          <a:sy n="78" d="100"/>
        </p:scale>
        <p:origin x="63" y="1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31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6430B-D927-6856-1873-A354222B6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A6C15-B022-3C15-4864-403E1BAF9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0BEF6-9A0A-E1E8-EC84-BD3C8B2273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2BC587-18F8-DECB-F765-FC5E2B25F689}"/>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293745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714AC-99AE-EEAB-D5FE-411C355F5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B7B97-13CC-1638-705D-E1B2E8AF79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C71E3-0E9A-B87F-39BD-DD24B9B32A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A717CF-ED71-6661-3F03-6954EF70AD7C}"/>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91854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5DAF-016E-381A-120C-EFC614F5A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C82A8-CD59-2227-68D8-C6D5B6413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6C02B-4D02-0C12-3E29-863107090E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143A11-6F48-7870-F873-552A81B196AD}"/>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2124311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0C802-E32C-A93F-C07C-5C70BC794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13EE0-F5C0-8C77-6858-8859E626B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C6EC9-FFEC-D04A-8FB1-0A22DCF206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ABAA8-830B-C2DC-1AA8-CEAB1E950E5B}"/>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998982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3439936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346836"/>
            <a:ext cx="932688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371600" y="4322446"/>
            <a:ext cx="82296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00283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9597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411" y="438150"/>
            <a:ext cx="236601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54381" y="438150"/>
            <a:ext cx="696087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00324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14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894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846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163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385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6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251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04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76146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95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105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826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374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287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744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944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736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916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131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2051688"/>
            <a:ext cx="946404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748666" y="5507358"/>
            <a:ext cx="9464040" cy="1800224"/>
          </a:xfrm>
        </p:spPr>
        <p:txBody>
          <a:bodyPr/>
          <a:lstStyle>
            <a:lvl1pPr marL="0" indent="0">
              <a:buNone/>
              <a:defRPr sz="288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186451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0619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999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105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755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3755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776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2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688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2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6936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2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3299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3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43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549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409106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3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899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lide 3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5014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 3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083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lide 3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5484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lide 3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6323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lide 3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507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lide 3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9716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lide 3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01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lide 4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3913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Slide 4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086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809" y="438152"/>
            <a:ext cx="946404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55810" y="2017396"/>
            <a:ext cx="4642008"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55810" y="3006090"/>
            <a:ext cx="464200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54981" y="2017396"/>
            <a:ext cx="466486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5554981" y="3006090"/>
            <a:ext cx="466486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2347454"/>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Slide 4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210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lide 4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1537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lide 4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8592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lide 4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523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lide 4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978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lide 4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0375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lide 4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7409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lide 4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162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lide 5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5331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lide 5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703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8666179"/>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lide 5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8622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lide 59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12638548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lide 60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28523203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lide 61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3295414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5149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4664869" y="1184912"/>
            <a:ext cx="555498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61586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664869" y="1184912"/>
            <a:ext cx="555498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7223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4380" y="438152"/>
            <a:ext cx="946404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4380" y="2190750"/>
            <a:ext cx="9464040" cy="52216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4380" y="7627622"/>
            <a:ext cx="246888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10/10/2025</a:t>
            </a:fld>
            <a:endParaRPr lang="en-US" dirty="0"/>
          </a:p>
        </p:txBody>
      </p:sp>
      <p:sp>
        <p:nvSpPr>
          <p:cNvPr id="5" name="Footer Placeholder 4"/>
          <p:cNvSpPr>
            <a:spLocks noGrp="1"/>
          </p:cNvSpPr>
          <p:nvPr>
            <p:ph type="ftr" sz="quarter" idx="3"/>
          </p:nvPr>
        </p:nvSpPr>
        <p:spPr>
          <a:xfrm>
            <a:off x="3634740" y="7627622"/>
            <a:ext cx="370332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49540" y="7627622"/>
            <a:ext cx="246888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730410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9" r:id="rId44"/>
    <p:sldLayoutId id="2147483750" r:id="rId45"/>
    <p:sldLayoutId id="2147483751" r:id="rId46"/>
    <p:sldLayoutId id="2147483752" r:id="rId47"/>
    <p:sldLayoutId id="2147483753" r:id="rId48"/>
    <p:sldLayoutId id="2147483754" r:id="rId49"/>
    <p:sldLayoutId id="2147483755" r:id="rId50"/>
    <p:sldLayoutId id="2147483756" r:id="rId51"/>
    <p:sldLayoutId id="2147483757" r:id="rId52"/>
    <p:sldLayoutId id="2147483758" r:id="rId53"/>
    <p:sldLayoutId id="2147483759" r:id="rId54"/>
    <p:sldLayoutId id="2147483760" r:id="rId55"/>
    <p:sldLayoutId id="2147483761" r:id="rId56"/>
    <p:sldLayoutId id="2147483762" r:id="rId57"/>
    <p:sldLayoutId id="2147483763" r:id="rId58"/>
    <p:sldLayoutId id="2147483764" r:id="rId59"/>
    <p:sldLayoutId id="2147483765" r:id="rId60"/>
    <p:sldLayoutId id="2147483767" r:id="rId61"/>
    <p:sldLayoutId id="2147483768" r:id="rId62"/>
    <p:sldLayoutId id="2147483769" r:id="rId63"/>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hyperlink" Target="https://www.youtube.com/watch?v=nSqCy-7Qab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hyperlink" Target="https://docs.claude.com/en/release-notes/system-prompts#august-5-2025" TargetMode="External"/><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hyperlink" Target="https://chat.derivative-securities.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7.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3.xml"/><Relationship Id="rId4" Type="http://schemas.openxmlformats.org/officeDocument/2006/relationships/hyperlink" Target="https://data-portal.rice-busines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47.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50.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7.xml"/><Relationship Id="rId1" Type="http://schemas.openxmlformats.org/officeDocument/2006/relationships/slideLayout" Target="../slideLayouts/slideLayout60.xml"/><Relationship Id="rId5" Type="http://schemas.openxmlformats.org/officeDocument/2006/relationships/image" Target="../media/image55.jpeg"/><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3" Type="http://schemas.openxmlformats.org/officeDocument/2006/relationships/hyperlink" Target="https://chatgpt.com/share/68e7cbf4-013c-8006-89bb-1166720463ff" TargetMode="External"/><Relationship Id="rId2" Type="http://schemas.openxmlformats.org/officeDocument/2006/relationships/notesSlide" Target="../notesSlides/notesSlide52.xml"/><Relationship Id="rId1" Type="http://schemas.openxmlformats.org/officeDocument/2006/relationships/slideLayout" Target="../slideLayouts/slideLayout58.xml"/><Relationship Id="rId5" Type="http://schemas.openxmlformats.org/officeDocument/2006/relationships/hyperlink" Target="https://genai4finance.kerryback.com/Binomial_Option_Model.mp4" TargetMode="External"/><Relationship Id="rId4" Type="http://schemas.openxmlformats.org/officeDocument/2006/relationships/hyperlink" Target="https://notebooklm.google.com/notebook/7e3e40f0-a937-46cb-8eea-7c713bdcb8d4"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papers.ssrn.com/sol3/papers.cfm?abstract_id=5425555" TargetMode="External"/><Relationship Id="rId2" Type="http://schemas.openxmlformats.org/officeDocument/2006/relationships/notesSlide" Target="../notesSlides/notesSlide53.xml"/><Relationship Id="rId1" Type="http://schemas.openxmlformats.org/officeDocument/2006/relationships/slideLayout" Target="../slideLayouts/slideLayout59.xml"/><Relationship Id="rId5" Type="http://schemas.openxmlformats.org/officeDocument/2006/relationships/hyperlink" Target="https://www.chronicle.com/article/are-you-ready-for-the-ai-university?bc_nonce=hfxvt69wk59wviepmgbf2" TargetMode="External"/><Relationship Id="rId4" Type="http://schemas.openxmlformats.org/officeDocument/2006/relationships/hyperlink" Target="https://www.chronicle.com/article/are-you-ready-for-the-ai-university?bc_nonce=hfxvt69wk59wviepmgbf2&amp;cid=reg_wall_signup"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5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58.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1.xml"/><Relationship Id="rId1" Type="http://schemas.openxmlformats.org/officeDocument/2006/relationships/slideLayout" Target="../slideLayouts/slideLayout63.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60.xml"/><Relationship Id="rId4" Type="http://schemas.openxmlformats.org/officeDocument/2006/relationships/hyperlink" Target="https://genai4finance.kerryback.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28700"/>
            <a:ext cx="5486400" cy="6172200"/>
          </a:xfrm>
          <a:prstGeom prst="rect">
            <a:avLst/>
          </a:prstGeom>
        </p:spPr>
      </p:pic>
      <p:sp>
        <p:nvSpPr>
          <p:cNvPr id="3" name="Text 0"/>
          <p:cNvSpPr/>
          <p:nvPr/>
        </p:nvSpPr>
        <p:spPr>
          <a:xfrm>
            <a:off x="6297553" y="2315506"/>
            <a:ext cx="3625202" cy="1185820"/>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Incorporating AI </a:t>
            </a:r>
          </a:p>
          <a:p>
            <a:pPr>
              <a:lnSpc>
                <a:spcPts val="3638"/>
              </a:lnSpc>
            </a:pPr>
            <a:r>
              <a:rPr lang="en-US" sz="4000" dirty="0">
                <a:solidFill>
                  <a:srgbClr val="2C3F42"/>
                </a:solidFill>
                <a:latin typeface="Bitter Medium" pitchFamily="34" charset="0"/>
                <a:ea typeface="Bitter Medium" pitchFamily="34" charset="-122"/>
                <a:cs typeface="Bitter Medium" pitchFamily="34" charset="-120"/>
              </a:rPr>
              <a:t>into Teaching</a:t>
            </a:r>
            <a:endParaRPr lang="en-US" sz="4000" dirty="0"/>
          </a:p>
        </p:txBody>
      </p:sp>
      <p:sp>
        <p:nvSpPr>
          <p:cNvPr id="4" name="Text 1"/>
          <p:cNvSpPr/>
          <p:nvPr/>
        </p:nvSpPr>
        <p:spPr>
          <a:xfrm>
            <a:off x="6406410" y="4114800"/>
            <a:ext cx="5667316" cy="297716"/>
          </a:xfrm>
          <a:prstGeom prst="rect">
            <a:avLst/>
          </a:prstGeom>
          <a:noFill/>
          <a:ln/>
        </p:spPr>
        <p:txBody>
          <a:bodyPr wrap="none" lIns="0" tIns="0" rIns="0" bIns="0" rtlCol="0" anchor="t"/>
          <a:lstStyle/>
          <a:p>
            <a:pPr>
              <a:lnSpc>
                <a:spcPts val="2325"/>
              </a:lnSpc>
            </a:pPr>
            <a:r>
              <a:rPr lang="en-US" sz="2800" dirty="0">
                <a:solidFill>
                  <a:srgbClr val="2B2E3C"/>
                </a:solidFill>
                <a:ea typeface="Open Sans" pitchFamily="34" charset="-122"/>
                <a:cs typeface="Open Sans" pitchFamily="34" charset="-120"/>
              </a:rPr>
              <a:t>Kerry Back </a:t>
            </a:r>
          </a:p>
          <a:p>
            <a:pPr>
              <a:lnSpc>
                <a:spcPts val="2325"/>
              </a:lnSpc>
            </a:pPr>
            <a:r>
              <a:rPr lang="en-US" sz="2800" dirty="0">
                <a:solidFill>
                  <a:srgbClr val="2B2E3C"/>
                </a:solidFill>
                <a:ea typeface="Open Sans" pitchFamily="34" charset="-122"/>
                <a:cs typeface="Open Sans" pitchFamily="34" charset="-120"/>
              </a:rPr>
              <a:t>Rice University </a:t>
            </a:r>
          </a:p>
          <a:p>
            <a:pPr>
              <a:lnSpc>
                <a:spcPts val="2325"/>
              </a:lnSpc>
            </a:pPr>
            <a:r>
              <a:rPr lang="en-US" sz="2800" dirty="0">
                <a:solidFill>
                  <a:srgbClr val="2B2E3C"/>
                </a:solidFill>
                <a:ea typeface="Open Sans" pitchFamily="34" charset="-122"/>
                <a:cs typeface="Open Sans" pitchFamily="34" charset="-120"/>
              </a:rPr>
              <a:t>FMA 2025</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504045" y="1480460"/>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Prompt Engineering</a:t>
            </a:r>
            <a:endParaRPr lang="en-US" sz="2925" dirty="0"/>
          </a:p>
        </p:txBody>
      </p:sp>
      <p:sp>
        <p:nvSpPr>
          <p:cNvPr id="4" name="Text 1"/>
          <p:cNvSpPr/>
          <p:nvPr/>
        </p:nvSpPr>
        <p:spPr>
          <a:xfrm>
            <a:off x="4727288" y="2850241"/>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Ethan Mollick, Wharton:</a:t>
            </a:r>
            <a:endParaRPr lang="en-US" sz="2000" dirty="0"/>
          </a:p>
        </p:txBody>
      </p:sp>
      <p:sp>
        <p:nvSpPr>
          <p:cNvPr id="5" name="Text 2"/>
          <p:cNvSpPr/>
          <p:nvPr/>
        </p:nvSpPr>
        <p:spPr>
          <a:xfrm>
            <a:off x="5064746" y="3427830"/>
            <a:ext cx="5444073"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Treat AI like an infinitely patient new coworker ... As it is a coworker, you want to work with it, not just give it orders, and you also want to learn what it is good or bad at ... Working with AI is a dialogue, not an order.</a:t>
            </a:r>
            <a:endParaRPr lang="en-US" sz="2000" dirty="0"/>
          </a:p>
        </p:txBody>
      </p:sp>
      <p:sp>
        <p:nvSpPr>
          <p:cNvPr id="6" name="Shape 3"/>
          <p:cNvSpPr/>
          <p:nvPr/>
        </p:nvSpPr>
        <p:spPr>
          <a:xfrm>
            <a:off x="4458326" y="2850241"/>
            <a:ext cx="45719" cy="2047015"/>
          </a:xfrm>
          <a:prstGeom prst="rect">
            <a:avLst/>
          </a:prstGeom>
          <a:solidFill>
            <a:srgbClr val="D2600F"/>
          </a:solidFill>
          <a:ln/>
        </p:spPr>
        <p:txBody>
          <a:bodyPr/>
          <a:lstStyle/>
          <a:p>
            <a:endParaRPr lang="en-US" sz="1350"/>
          </a:p>
        </p:txBody>
      </p:sp>
      <p:sp>
        <p:nvSpPr>
          <p:cNvPr id="7" name="Text 4"/>
          <p:cNvSpPr/>
          <p:nvPr/>
        </p:nvSpPr>
        <p:spPr>
          <a:xfrm>
            <a:off x="4504045" y="5523416"/>
            <a:ext cx="56673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ask how to prompt, but </a:t>
            </a:r>
            <a:r>
              <a:rPr lang="en-US" sz="2000" b="1" dirty="0">
                <a:solidFill>
                  <a:srgbClr val="D2600F"/>
                </a:solidFill>
                <a:latin typeface="Open Sans" pitchFamily="34" charset="0"/>
                <a:ea typeface="Open Sans" pitchFamily="34" charset="-122"/>
                <a:cs typeface="Open Sans" pitchFamily="34" charset="-120"/>
              </a:rPr>
              <a:t>practicing collaboration </a:t>
            </a:r>
            <a:r>
              <a:rPr lang="en-US" sz="2000" dirty="0">
                <a:solidFill>
                  <a:srgbClr val="2B2E3C"/>
                </a:solidFill>
                <a:latin typeface="Open Sans" pitchFamily="34" charset="0"/>
                <a:ea typeface="Open Sans" pitchFamily="34" charset="-122"/>
                <a:cs typeface="Open Sans" pitchFamily="34" charset="-120"/>
              </a:rPr>
              <a:t>is the key.</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57243" y="1325968"/>
            <a:ext cx="469040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Learning How to Work with AI</a:t>
            </a:r>
            <a:endParaRPr lang="en-US" sz="2925" dirty="0"/>
          </a:p>
        </p:txBody>
      </p:sp>
      <p:pic>
        <p:nvPicPr>
          <p:cNvPr id="3" name="Image 0" descr="preencoded.png"/>
          <p:cNvPicPr>
            <a:picLocks noChangeAspect="1"/>
          </p:cNvPicPr>
          <p:nvPr/>
        </p:nvPicPr>
        <p:blipFill>
          <a:blip r:embed="rId3"/>
          <a:stretch>
            <a:fillRect/>
          </a:stretch>
        </p:blipFill>
        <p:spPr>
          <a:xfrm>
            <a:off x="557243" y="2309039"/>
            <a:ext cx="3260675" cy="595343"/>
          </a:xfrm>
          <a:prstGeom prst="rect">
            <a:avLst/>
          </a:prstGeom>
        </p:spPr>
      </p:pic>
      <p:sp>
        <p:nvSpPr>
          <p:cNvPr id="4" name="Text 1"/>
          <p:cNvSpPr/>
          <p:nvPr/>
        </p:nvSpPr>
        <p:spPr>
          <a:xfrm>
            <a:off x="744111" y="324991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Learn Capabilities</a:t>
            </a:r>
            <a:endParaRPr lang="en-US" sz="2000" dirty="0"/>
          </a:p>
        </p:txBody>
      </p:sp>
      <p:sp>
        <p:nvSpPr>
          <p:cNvPr id="5" name="Text 2"/>
          <p:cNvSpPr/>
          <p:nvPr/>
        </p:nvSpPr>
        <p:spPr>
          <a:xfrm>
            <a:off x="744112" y="3717010"/>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Discover what AI does well and where it struggles through hands-on experimentation</a:t>
            </a:r>
            <a:endParaRPr lang="en-US" sz="2000" dirty="0"/>
          </a:p>
        </p:txBody>
      </p:sp>
      <p:pic>
        <p:nvPicPr>
          <p:cNvPr id="6" name="Image 1" descr="preencoded.png"/>
          <p:cNvPicPr>
            <a:picLocks noChangeAspect="1"/>
          </p:cNvPicPr>
          <p:nvPr/>
        </p:nvPicPr>
        <p:blipFill>
          <a:blip r:embed="rId4"/>
          <a:stretch>
            <a:fillRect/>
          </a:stretch>
        </p:blipFill>
        <p:spPr>
          <a:xfrm>
            <a:off x="3817918" y="2309038"/>
            <a:ext cx="3260675" cy="595343"/>
          </a:xfrm>
          <a:prstGeom prst="rect">
            <a:avLst/>
          </a:prstGeom>
        </p:spPr>
      </p:pic>
      <p:sp>
        <p:nvSpPr>
          <p:cNvPr id="7" name="Text 3"/>
          <p:cNvSpPr/>
          <p:nvPr/>
        </p:nvSpPr>
        <p:spPr>
          <a:xfrm>
            <a:off x="3939472" y="324991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Refine Prompts</a:t>
            </a:r>
            <a:endParaRPr lang="en-US" sz="2000" dirty="0"/>
          </a:p>
        </p:txBody>
      </p:sp>
      <p:sp>
        <p:nvSpPr>
          <p:cNvPr id="8" name="Text 4"/>
          <p:cNvSpPr/>
          <p:nvPr/>
        </p:nvSpPr>
        <p:spPr>
          <a:xfrm>
            <a:off x="3966686" y="372775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Develop more precise prompts based on understanding of AI strengths and limitations</a:t>
            </a:r>
            <a:endParaRPr lang="en-US" sz="2000" dirty="0"/>
          </a:p>
        </p:txBody>
      </p:sp>
      <p:pic>
        <p:nvPicPr>
          <p:cNvPr id="9" name="Image 2" descr="preencoded.png"/>
          <p:cNvPicPr>
            <a:picLocks noChangeAspect="1"/>
          </p:cNvPicPr>
          <p:nvPr/>
        </p:nvPicPr>
        <p:blipFill>
          <a:blip r:embed="rId5"/>
          <a:stretch>
            <a:fillRect/>
          </a:stretch>
        </p:blipFill>
        <p:spPr>
          <a:xfrm>
            <a:off x="7078593" y="2309039"/>
            <a:ext cx="3260675" cy="595343"/>
          </a:xfrm>
          <a:prstGeom prst="rect">
            <a:avLst/>
          </a:prstGeom>
        </p:spPr>
      </p:pic>
      <p:sp>
        <p:nvSpPr>
          <p:cNvPr id="10" name="Text 5"/>
          <p:cNvSpPr/>
          <p:nvPr/>
        </p:nvSpPr>
        <p:spPr>
          <a:xfrm>
            <a:off x="7211033" y="3246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Save &amp; Reuse</a:t>
            </a:r>
            <a:endParaRPr lang="en-US" sz="2000" dirty="0"/>
          </a:p>
        </p:txBody>
      </p:sp>
      <p:sp>
        <p:nvSpPr>
          <p:cNvPr id="11" name="Text 6"/>
          <p:cNvSpPr/>
          <p:nvPr/>
        </p:nvSpPr>
        <p:spPr>
          <a:xfrm>
            <a:off x="7227361" y="375482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a library of effective prompts for common financial analysis tasks</a:t>
            </a:r>
            <a:endParaRPr lang="en-US" sz="2000" dirty="0"/>
          </a:p>
        </p:txBody>
      </p:sp>
      <p:sp>
        <p:nvSpPr>
          <p:cNvPr id="12" name="Shape 7"/>
          <p:cNvSpPr/>
          <p:nvPr/>
        </p:nvSpPr>
        <p:spPr>
          <a:xfrm>
            <a:off x="557243" y="5460597"/>
            <a:ext cx="9782116" cy="1206903"/>
          </a:xfrm>
          <a:prstGeom prst="roundRect">
            <a:avLst>
              <a:gd name="adj" fmla="val 6317"/>
            </a:avLst>
          </a:prstGeom>
          <a:solidFill>
            <a:srgbClr val="FAD3B8"/>
          </a:solidFill>
          <a:ln/>
        </p:spPr>
        <p:txBody>
          <a:bodyPr/>
          <a:lstStyle/>
          <a:p>
            <a:endParaRPr lang="en-US" sz="1350"/>
          </a:p>
        </p:txBody>
      </p:sp>
      <p:pic>
        <p:nvPicPr>
          <p:cNvPr id="13" name="Image 3" descr="preencoded.png"/>
          <p:cNvPicPr>
            <a:picLocks noChangeAspect="1"/>
          </p:cNvPicPr>
          <p:nvPr/>
        </p:nvPicPr>
        <p:blipFill>
          <a:blip r:embed="rId6"/>
          <a:stretch>
            <a:fillRect/>
          </a:stretch>
        </p:blipFill>
        <p:spPr>
          <a:xfrm>
            <a:off x="744112" y="5379244"/>
            <a:ext cx="232529" cy="186005"/>
          </a:xfrm>
          <a:prstGeom prst="rect">
            <a:avLst/>
          </a:prstGeom>
        </p:spPr>
      </p:pic>
      <p:sp>
        <p:nvSpPr>
          <p:cNvPr id="14" name="Text 8"/>
          <p:cNvSpPr/>
          <p:nvPr/>
        </p:nvSpPr>
        <p:spPr>
          <a:xfrm>
            <a:off x="1087218" y="5622578"/>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Class Exercise:</a:t>
            </a:r>
            <a:r>
              <a:rPr lang="en-US" sz="2000" dirty="0">
                <a:solidFill>
                  <a:srgbClr val="000000"/>
                </a:solidFill>
                <a:latin typeface="Open Sans" pitchFamily="34" charset="0"/>
                <a:ea typeface="Open Sans" pitchFamily="34" charset="-122"/>
                <a:cs typeface="Open Sans" pitchFamily="34" charset="-120"/>
              </a:rPr>
              <a:t> Chat with a chatbot about financial analysis, evaluate the output, then develop a reusable prompt that achieves better results faster for similar future analyses.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2017745"/>
            <a:ext cx="4114800" cy="4189445"/>
          </a:xfrm>
          <a:prstGeom prst="rect">
            <a:avLst/>
          </a:prstGeom>
        </p:spPr>
      </p:pic>
      <p:pic>
        <p:nvPicPr>
          <p:cNvPr id="3" name="Image 1" descr="preencoded.png"/>
          <p:cNvPicPr>
            <a:picLocks noChangeAspect="1"/>
          </p:cNvPicPr>
          <p:nvPr/>
        </p:nvPicPr>
        <p:blipFill>
          <a:blip r:embed="rId4"/>
          <a:stretch>
            <a:fillRect/>
          </a:stretch>
        </p:blipFill>
        <p:spPr>
          <a:xfrm>
            <a:off x="7044005" y="2243405"/>
            <a:ext cx="3742790" cy="3742790"/>
          </a:xfrm>
          <a:prstGeom prst="rect">
            <a:avLst/>
          </a:prstGeom>
        </p:spPr>
      </p:pic>
      <p:sp>
        <p:nvSpPr>
          <p:cNvPr id="4" name="Text 0"/>
          <p:cNvSpPr/>
          <p:nvPr/>
        </p:nvSpPr>
        <p:spPr>
          <a:xfrm>
            <a:off x="612488" y="2204162"/>
            <a:ext cx="387843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Using AI to Write Code</a:t>
            </a:r>
            <a:endParaRPr lang="en-US" sz="2925" dirty="0"/>
          </a:p>
        </p:txBody>
      </p:sp>
      <p:sp>
        <p:nvSpPr>
          <p:cNvPr id="5" name="Text 1"/>
          <p:cNvSpPr/>
          <p:nvPr/>
        </p:nvSpPr>
        <p:spPr>
          <a:xfrm>
            <a:off x="818584" y="3527075"/>
            <a:ext cx="5444073"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Y Combinator CEO Garry Tan and Managing Partner Jared Friedman, March 2025:</a:t>
            </a:r>
            <a:endParaRPr lang="en-US" sz="2000" dirty="0"/>
          </a:p>
        </p:txBody>
      </p:sp>
      <p:sp>
        <p:nvSpPr>
          <p:cNvPr id="6" name="Text 2"/>
          <p:cNvSpPr/>
          <p:nvPr/>
        </p:nvSpPr>
        <p:spPr>
          <a:xfrm>
            <a:off x="818585" y="4720829"/>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roughly a quarter of the startups in our Winter 2025 cohort, </a:t>
            </a:r>
            <a:r>
              <a:rPr lang="en-US" sz="2000" b="1" dirty="0">
                <a:solidFill>
                  <a:srgbClr val="D2600F"/>
                </a:solidFill>
                <a:latin typeface="Open Sans" pitchFamily="34" charset="0"/>
                <a:ea typeface="Open Sans" pitchFamily="34" charset="-122"/>
                <a:cs typeface="Open Sans" pitchFamily="34" charset="-120"/>
              </a:rPr>
              <a:t>95% of the codebase was written by AI.</a:t>
            </a:r>
            <a:endParaRPr lang="en-US" sz="2000" dirty="0"/>
          </a:p>
        </p:txBody>
      </p:sp>
      <p:sp>
        <p:nvSpPr>
          <p:cNvPr id="7" name="Shape 3"/>
          <p:cNvSpPr/>
          <p:nvPr/>
        </p:nvSpPr>
        <p:spPr>
          <a:xfrm>
            <a:off x="551423" y="3527075"/>
            <a:ext cx="45719" cy="1984668"/>
          </a:xfrm>
          <a:prstGeom prst="rect">
            <a:avLst/>
          </a:prstGeom>
          <a:solidFill>
            <a:srgbClr val="D2600F"/>
          </a:solidFill>
          <a:ln/>
        </p:spPr>
        <p:txBody>
          <a:bodyPr/>
          <a:lstStyle/>
          <a:p>
            <a:endParaRPr lang="en-US" sz="1350"/>
          </a:p>
        </p:txBody>
      </p:sp>
      <p:sp>
        <p:nvSpPr>
          <p:cNvPr id="8" name="Text 4"/>
          <p:cNvSpPr/>
          <p:nvPr/>
        </p:nvSpPr>
        <p:spPr>
          <a:xfrm>
            <a:off x="595343" y="5270123"/>
            <a:ext cx="5667316"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flipH="1">
            <a:off x="-76199" y="1028700"/>
            <a:ext cx="76200" cy="6172200"/>
          </a:xfrm>
          <a:prstGeom prst="rect">
            <a:avLst/>
          </a:prstGeom>
        </p:spPr>
      </p:pic>
      <p:pic>
        <p:nvPicPr>
          <p:cNvPr id="3" name="Image 1" descr="preencoded.png"/>
          <p:cNvPicPr>
            <a:picLocks noChangeAspect="1"/>
          </p:cNvPicPr>
          <p:nvPr/>
        </p:nvPicPr>
        <p:blipFill>
          <a:blip r:embed="rId4"/>
          <a:stretch>
            <a:fillRect/>
          </a:stretch>
        </p:blipFill>
        <p:spPr>
          <a:xfrm>
            <a:off x="3562822" y="386241"/>
            <a:ext cx="3742611" cy="1958638"/>
          </a:xfrm>
          <a:prstGeom prst="rect">
            <a:avLst/>
          </a:prstGeom>
        </p:spPr>
      </p:pic>
      <p:sp>
        <p:nvSpPr>
          <p:cNvPr id="4" name="Text 0"/>
          <p:cNvSpPr/>
          <p:nvPr/>
        </p:nvSpPr>
        <p:spPr>
          <a:xfrm>
            <a:off x="1212027" y="2509704"/>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 Python at Bridgewater</a:t>
            </a:r>
            <a:endParaRPr lang="en-US" sz="2925" dirty="0"/>
          </a:p>
        </p:txBody>
      </p:sp>
      <p:sp>
        <p:nvSpPr>
          <p:cNvPr id="5" name="Text 1"/>
          <p:cNvSpPr/>
          <p:nvPr/>
        </p:nvSpPr>
        <p:spPr>
          <a:xfrm>
            <a:off x="1546430" y="3602129"/>
            <a:ext cx="8444342"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Aaron Linsky, CTO, AIA Labs at Bridgewater:</a:t>
            </a:r>
            <a:endParaRPr lang="en-US" sz="2000" dirty="0"/>
          </a:p>
        </p:txBody>
      </p:sp>
      <p:sp>
        <p:nvSpPr>
          <p:cNvPr id="6" name="Text 2"/>
          <p:cNvSpPr/>
          <p:nvPr/>
        </p:nvSpPr>
        <p:spPr>
          <a:xfrm>
            <a:off x="1548586" y="4285658"/>
            <a:ext cx="833085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We've been developing capabilities powered by Claude since 2023 within AIA Labs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sp>
        <p:nvSpPr>
          <p:cNvPr id="7" name="Text 3"/>
          <p:cNvSpPr/>
          <p:nvPr/>
        </p:nvSpPr>
        <p:spPr>
          <a:xfrm>
            <a:off x="1546430" y="5213258"/>
            <a:ext cx="8150670" cy="1488579"/>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Claude</a:t>
            </a:r>
            <a:r>
              <a:rPr lang="en-US" sz="2000" dirty="0">
                <a:solidFill>
                  <a:srgbClr val="2B2E3C"/>
                </a:solidFill>
                <a:latin typeface="Open Sans" pitchFamily="34" charset="0"/>
                <a:ea typeface="Open Sans" pitchFamily="34" charset="-122"/>
                <a:cs typeface="Open Sans" pitchFamily="34" charset="-120"/>
              </a:rPr>
              <a:t> powered the first versions of our Investment Analyst Assistant, which streamlined our analysts' workflow by generating </a:t>
            </a:r>
            <a:r>
              <a:rPr lang="en-US" sz="2000" b="1" dirty="0">
                <a:solidFill>
                  <a:srgbClr val="D2600F"/>
                </a:solidFill>
                <a:latin typeface="Open Sans" pitchFamily="34" charset="0"/>
                <a:ea typeface="Open Sans" pitchFamily="34" charset="-122"/>
                <a:cs typeface="Open Sans" pitchFamily="34" charset="-120"/>
              </a:rPr>
              <a:t>Python code</a:t>
            </a:r>
            <a:r>
              <a:rPr lang="en-US" sz="2000" dirty="0">
                <a:solidFill>
                  <a:srgbClr val="2B2E3C"/>
                </a:solidFill>
                <a:latin typeface="Open Sans" pitchFamily="34" charset="0"/>
                <a:ea typeface="Open Sans" pitchFamily="34" charset="-122"/>
                <a:cs typeface="Open Sans" pitchFamily="34" charset="-120"/>
              </a:rPr>
              <a:t>, creating </a:t>
            </a:r>
            <a:r>
              <a:rPr lang="en-US" sz="2000" b="1" dirty="0">
                <a:solidFill>
                  <a:srgbClr val="D2600F"/>
                </a:solidFill>
                <a:latin typeface="Open Sans" pitchFamily="34" charset="0"/>
                <a:ea typeface="Open Sans" pitchFamily="34" charset="-122"/>
                <a:cs typeface="Open Sans" pitchFamily="34" charset="-120"/>
              </a:rPr>
              <a:t>data visualizations</a:t>
            </a:r>
            <a:r>
              <a:rPr lang="en-US" sz="2000" dirty="0">
                <a:solidFill>
                  <a:srgbClr val="2B2E3C"/>
                </a:solidFill>
                <a:latin typeface="Open Sans" pitchFamily="34" charset="0"/>
                <a:ea typeface="Open Sans" pitchFamily="34" charset="-122"/>
                <a:cs typeface="Open Sans" pitchFamily="34" charset="-120"/>
              </a:rPr>
              <a:t>, and iterating through </a:t>
            </a:r>
            <a:r>
              <a:rPr lang="en-US" sz="2000" b="1" dirty="0">
                <a:solidFill>
                  <a:srgbClr val="D2600F"/>
                </a:solidFill>
                <a:latin typeface="Open Sans" pitchFamily="34" charset="0"/>
                <a:ea typeface="Open Sans" pitchFamily="34" charset="-122"/>
                <a:cs typeface="Open Sans" pitchFamily="34" charset="-120"/>
              </a:rPr>
              <a:t>complex financial analysis tasks</a:t>
            </a:r>
            <a:r>
              <a:rPr lang="en-US" sz="2000" dirty="0">
                <a:solidFill>
                  <a:srgbClr val="2B2E3C"/>
                </a:solidFill>
                <a:latin typeface="Open Sans" pitchFamily="34" charset="0"/>
                <a:ea typeface="Open Sans" pitchFamily="34" charset="-122"/>
                <a:cs typeface="Open Sans" pitchFamily="34" charset="-120"/>
              </a:rPr>
              <a:t> with the precision of a junior analyst."</a:t>
            </a:r>
            <a:endParaRPr lang="en-US" sz="2000" dirty="0"/>
          </a:p>
        </p:txBody>
      </p:sp>
      <p:sp>
        <p:nvSpPr>
          <p:cNvPr id="8" name="Shape 4"/>
          <p:cNvSpPr/>
          <p:nvPr/>
        </p:nvSpPr>
        <p:spPr>
          <a:xfrm>
            <a:off x="1228786" y="3650384"/>
            <a:ext cx="17145" cy="3051453"/>
          </a:xfrm>
          <a:prstGeom prst="rect">
            <a:avLst/>
          </a:prstGeom>
          <a:solidFill>
            <a:srgbClr val="D2600F"/>
          </a:solidFill>
          <a:ln/>
        </p:spPr>
        <p:txBody>
          <a:bodyPr/>
          <a:lstStyle/>
          <a:p>
            <a:endParaRPr lang="en-US" sz="13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44329" y="1538998"/>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Coding Tools</a:t>
            </a:r>
            <a:endParaRPr lang="en-US" sz="2925" dirty="0"/>
          </a:p>
        </p:txBody>
      </p:sp>
      <p:sp>
        <p:nvSpPr>
          <p:cNvPr id="3" name="Shape 1"/>
          <p:cNvSpPr/>
          <p:nvPr/>
        </p:nvSpPr>
        <p:spPr>
          <a:xfrm>
            <a:off x="586771" y="2556271"/>
            <a:ext cx="4816673" cy="1924913"/>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4" name="Text 2"/>
          <p:cNvSpPr/>
          <p:nvPr/>
        </p:nvSpPr>
        <p:spPr>
          <a:xfrm>
            <a:off x="761256" y="2875535"/>
            <a:ext cx="261041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Chatbots with Code Execution</a:t>
            </a:r>
            <a:endParaRPr lang="en-US" sz="2000" dirty="0"/>
          </a:p>
        </p:txBody>
      </p:sp>
      <p:sp>
        <p:nvSpPr>
          <p:cNvPr id="5" name="Text 3"/>
          <p:cNvSpPr/>
          <p:nvPr/>
        </p:nvSpPr>
        <p:spPr>
          <a:xfrm>
            <a:off x="752684" y="3340388"/>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ChatGPT, Gemini, Claude, </a:t>
            </a:r>
            <a:r>
              <a:rPr lang="en-US" sz="2000" b="1" dirty="0">
                <a:solidFill>
                  <a:srgbClr val="D2600F"/>
                </a:solidFill>
                <a:latin typeface="Open Sans" pitchFamily="34" charset="0"/>
                <a:ea typeface="Open Sans" pitchFamily="34" charset="-122"/>
                <a:cs typeface="Open Sans" pitchFamily="34" charset="-120"/>
              </a:rPr>
              <a:t>Julius.ai</a:t>
            </a:r>
            <a:r>
              <a:rPr lang="en-US" sz="2000" dirty="0">
                <a:solidFill>
                  <a:srgbClr val="2B2E3C"/>
                </a:solidFill>
                <a:latin typeface="Open Sans" pitchFamily="34" charset="0"/>
                <a:ea typeface="Open Sans" pitchFamily="34" charset="-122"/>
                <a:cs typeface="Open Sans" pitchFamily="34" charset="-120"/>
              </a:rPr>
              <a:t> - integrated environments for coding and testing</a:t>
            </a:r>
            <a:endParaRPr lang="en-US" sz="2000" dirty="0"/>
          </a:p>
        </p:txBody>
      </p:sp>
      <p:sp>
        <p:nvSpPr>
          <p:cNvPr id="6" name="Shape 4"/>
          <p:cNvSpPr/>
          <p:nvPr/>
        </p:nvSpPr>
        <p:spPr>
          <a:xfrm>
            <a:off x="5560784" y="2563990"/>
            <a:ext cx="4816673" cy="191719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7" name="Text 5"/>
          <p:cNvSpPr/>
          <p:nvPr/>
        </p:nvSpPr>
        <p:spPr>
          <a:xfrm>
            <a:off x="5726698" y="2865604"/>
            <a:ext cx="259889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Environments with AI</a:t>
            </a:r>
            <a:endParaRPr lang="en-US" sz="2000" dirty="0"/>
          </a:p>
        </p:txBody>
      </p:sp>
      <p:sp>
        <p:nvSpPr>
          <p:cNvPr id="8" name="Text 6"/>
          <p:cNvSpPr/>
          <p:nvPr/>
        </p:nvSpPr>
        <p:spPr>
          <a:xfrm>
            <a:off x="5726697" y="3300689"/>
            <a:ext cx="4484846" cy="87398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Google Colab</a:t>
            </a:r>
            <a:r>
              <a:rPr lang="en-US" sz="2000" dirty="0">
                <a:solidFill>
                  <a:srgbClr val="2B2E3C"/>
                </a:solidFill>
                <a:latin typeface="Open Sans" pitchFamily="34" charset="0"/>
                <a:ea typeface="Open Sans" pitchFamily="34" charset="-122"/>
                <a:cs typeface="Open Sans" pitchFamily="34" charset="-120"/>
              </a:rPr>
              <a:t>, VS Code, Cursor, Windsurf - traditional development enhanced by AI assistance</a:t>
            </a:r>
            <a:endParaRPr lang="en-US" sz="2000" dirty="0"/>
          </a:p>
        </p:txBody>
      </p:sp>
      <p:sp>
        <p:nvSpPr>
          <p:cNvPr id="9" name="Shape 7"/>
          <p:cNvSpPr/>
          <p:nvPr/>
        </p:nvSpPr>
        <p:spPr>
          <a:xfrm>
            <a:off x="595343" y="4827627"/>
            <a:ext cx="4816673" cy="1862975"/>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0" name="Text 8"/>
          <p:cNvSpPr/>
          <p:nvPr/>
        </p:nvSpPr>
        <p:spPr>
          <a:xfrm>
            <a:off x="761256" y="521424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All-in-One Solutions</a:t>
            </a:r>
            <a:endParaRPr lang="en-US" sz="2000" dirty="0"/>
          </a:p>
        </p:txBody>
      </p:sp>
      <p:sp>
        <p:nvSpPr>
          <p:cNvPr id="11" name="Text 9"/>
          <p:cNvSpPr/>
          <p:nvPr/>
        </p:nvSpPr>
        <p:spPr>
          <a:xfrm>
            <a:off x="752684" y="5718955"/>
            <a:ext cx="4484846"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Replit</a:t>
            </a:r>
            <a:r>
              <a:rPr lang="en-US" sz="2000" dirty="0">
                <a:solidFill>
                  <a:srgbClr val="2B2E3C"/>
                </a:solidFill>
                <a:latin typeface="Open Sans" pitchFamily="34" charset="0"/>
                <a:ea typeface="Open Sans" pitchFamily="34" charset="-122"/>
                <a:cs typeface="Open Sans" pitchFamily="34" charset="-120"/>
              </a:rPr>
              <a:t> - complete development and hosting platform with AI integration</a:t>
            </a:r>
            <a:endParaRPr lang="en-US" sz="2000" dirty="0"/>
          </a:p>
        </p:txBody>
      </p:sp>
      <p:sp>
        <p:nvSpPr>
          <p:cNvPr id="12" name="Shape 10"/>
          <p:cNvSpPr/>
          <p:nvPr/>
        </p:nvSpPr>
        <p:spPr>
          <a:xfrm>
            <a:off x="5560785" y="4827627"/>
            <a:ext cx="4816673" cy="186297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3" name="Text 11"/>
          <p:cNvSpPr/>
          <p:nvPr/>
        </p:nvSpPr>
        <p:spPr>
          <a:xfrm>
            <a:off x="5735270" y="5214242"/>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My Current Preference</a:t>
            </a:r>
            <a:endParaRPr lang="en-US" sz="2000" dirty="0"/>
          </a:p>
        </p:txBody>
      </p:sp>
      <p:sp>
        <p:nvSpPr>
          <p:cNvPr id="14" name="Text 12"/>
          <p:cNvSpPr/>
          <p:nvPr/>
        </p:nvSpPr>
        <p:spPr>
          <a:xfrm>
            <a:off x="5735270" y="5718955"/>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Desktop (cloud Python) and </a:t>
            </a:r>
            <a:r>
              <a:rPr lang="en-US" sz="2000" b="1" dirty="0">
                <a:solidFill>
                  <a:srgbClr val="D2600F"/>
                </a:solidFill>
                <a:latin typeface="Open Sans" pitchFamily="34" charset="0"/>
                <a:ea typeface="Open Sans" pitchFamily="34" charset="-122"/>
                <a:cs typeface="Open Sans" pitchFamily="34" charset="-120"/>
              </a:rPr>
              <a:t>Claude Code</a:t>
            </a:r>
            <a:r>
              <a:rPr lang="en-US" sz="2000" dirty="0">
                <a:solidFill>
                  <a:srgbClr val="2B2E3C"/>
                </a:solidFill>
                <a:latin typeface="Open Sans" pitchFamily="34" charset="0"/>
                <a:ea typeface="Open Sans" pitchFamily="34" charset="-122"/>
                <a:cs typeface="Open Sans" pitchFamily="34" charset="-120"/>
              </a:rPr>
              <a:t> (local Python)</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3" y="1490871"/>
            <a:ext cx="41329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Can Create Excel</a:t>
            </a:r>
            <a:endParaRPr lang="en-US" sz="2925" dirty="0"/>
          </a:p>
        </p:txBody>
      </p:sp>
      <p:sp>
        <p:nvSpPr>
          <p:cNvPr id="4" name="Text 1"/>
          <p:cNvSpPr/>
          <p:nvPr/>
        </p:nvSpPr>
        <p:spPr>
          <a:xfrm>
            <a:off x="649771" y="4399212"/>
            <a:ext cx="5667316"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Claude prompt:</a:t>
            </a:r>
            <a:r>
              <a:rPr lang="en-US" sz="2000" dirty="0">
                <a:solidFill>
                  <a:srgbClr val="2B2E3C"/>
                </a:solidFill>
                <a:latin typeface="Open Sans" pitchFamily="34" charset="0"/>
                <a:ea typeface="Open Sans" pitchFamily="34" charset="-122"/>
                <a:cs typeface="Open Sans" pitchFamily="34" charset="-120"/>
              </a:rPr>
              <a:t> "Create an Excel file illustrating two-stage DCF valuation."</a:t>
            </a:r>
            <a:endParaRPr lang="en-US" sz="2000" dirty="0"/>
          </a:p>
        </p:txBody>
      </p:sp>
      <p:sp>
        <p:nvSpPr>
          <p:cNvPr id="5" name="Text 2"/>
          <p:cNvSpPr/>
          <p:nvPr/>
        </p:nvSpPr>
        <p:spPr>
          <a:xfrm>
            <a:off x="595343" y="2639526"/>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became able to generate fully functioning, nicely formatted Excel workbooks in September 2025.  Microsoft has introduced the same Anthropic technology into Excel itself.  </a:t>
            </a:r>
            <a:endParaRPr lang="en-US" sz="2000" dirty="0"/>
          </a:p>
        </p:txBody>
      </p:sp>
      <p:sp>
        <p:nvSpPr>
          <p:cNvPr id="6" name="Text 3"/>
          <p:cNvSpPr/>
          <p:nvPr/>
        </p:nvSpPr>
        <p:spPr>
          <a:xfrm>
            <a:off x="595343" y="5583809"/>
            <a:ext cx="56673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rPr>
              <a:t>Claude Excel File</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51799" y="1444419"/>
            <a:ext cx="608071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Valuation with Claude</a:t>
            </a:r>
            <a:endParaRPr lang="en-US" sz="2925" dirty="0"/>
          </a:p>
        </p:txBody>
      </p:sp>
      <p:sp>
        <p:nvSpPr>
          <p:cNvPr id="3" name="Shape 1"/>
          <p:cNvSpPr/>
          <p:nvPr/>
        </p:nvSpPr>
        <p:spPr>
          <a:xfrm>
            <a:off x="595343" y="2471057"/>
            <a:ext cx="9782116" cy="3238499"/>
          </a:xfrm>
          <a:prstGeom prst="roundRect">
            <a:avLst>
              <a:gd name="adj" fmla="val 2523"/>
            </a:avLst>
          </a:prstGeom>
          <a:solidFill>
            <a:srgbClr val="FAD3B8"/>
          </a:solidFill>
          <a:ln/>
        </p:spPr>
        <p:txBody>
          <a:bodyPr/>
          <a:lstStyle/>
          <a:p>
            <a:endParaRPr lang="en-US" sz="1350"/>
          </a:p>
        </p:txBody>
      </p:sp>
      <p:pic>
        <p:nvPicPr>
          <p:cNvPr id="4" name="Image 0" descr="preencoded.png"/>
          <p:cNvPicPr>
            <a:picLocks noChangeAspect="1"/>
          </p:cNvPicPr>
          <p:nvPr/>
        </p:nvPicPr>
        <p:blipFill>
          <a:blip r:embed="rId3"/>
          <a:stretch>
            <a:fillRect/>
          </a:stretch>
        </p:blipFill>
        <p:spPr>
          <a:xfrm>
            <a:off x="744112" y="3227547"/>
            <a:ext cx="232529" cy="186005"/>
          </a:xfrm>
          <a:prstGeom prst="rect">
            <a:avLst/>
          </a:prstGeom>
        </p:spPr>
      </p:pic>
      <p:sp>
        <p:nvSpPr>
          <p:cNvPr id="5" name="Text 2"/>
          <p:cNvSpPr/>
          <p:nvPr/>
        </p:nvSpPr>
        <p:spPr>
          <a:xfrm>
            <a:off x="1125409" y="2857501"/>
            <a:ext cx="9103281" cy="2399676"/>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HBS Case </a:t>
            </a:r>
            <a:r>
              <a:rPr lang="en-US" sz="2000" b="1" i="1" dirty="0">
                <a:solidFill>
                  <a:srgbClr val="000000"/>
                </a:solidFill>
                <a:latin typeface="Open Sans" pitchFamily="34" charset="0"/>
                <a:ea typeface="Open Sans" pitchFamily="34" charset="-122"/>
                <a:cs typeface="Open Sans" pitchFamily="34" charset="-120"/>
              </a:rPr>
              <a:t>Valuing Wal-Mart 2010</a:t>
            </a:r>
            <a:r>
              <a:rPr lang="en-US" sz="2000" b="1" dirty="0">
                <a:solidFill>
                  <a:srgbClr val="000000"/>
                </a:solidFill>
                <a:latin typeface="Open Sans" pitchFamily="34" charset="0"/>
                <a:ea typeface="Open Sans" pitchFamily="34" charset="-122"/>
                <a:cs typeface="Open Sans" pitchFamily="34" charset="-120"/>
              </a:rPr>
              <a:t>:</a:t>
            </a:r>
          </a:p>
          <a:p>
            <a:pPr>
              <a:lnSpc>
                <a:spcPts val="2325"/>
              </a:lnSpc>
            </a:pPr>
            <a:endParaRPr lang="en-US" sz="1463" b="1"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Read the uploaded case. Ignore the valuation method described in the case. Do a two-stage DCF valuation. Create a PowerPoint deck and fully functioning and professionally formatted Excel workbook.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Document your assumptions and your reasons for them. Put years in columns and items in rows throughout the Excel workbook and PowerPoint deck.</a:t>
            </a:r>
            <a:endParaRPr lang="en-US" sz="2000" dirty="0"/>
          </a:p>
        </p:txBody>
      </p:sp>
      <p:sp>
        <p:nvSpPr>
          <p:cNvPr id="6" name="Text 3"/>
          <p:cNvSpPr/>
          <p:nvPr/>
        </p:nvSpPr>
        <p:spPr>
          <a:xfrm>
            <a:off x="595343" y="6042272"/>
            <a:ext cx="9782116" cy="297716"/>
          </a:xfrm>
          <a:prstGeom prst="rect">
            <a:avLst/>
          </a:prstGeom>
          <a:noFill/>
          <a:ln/>
        </p:spPr>
        <p:txBody>
          <a:bodyPr wrap="none" lIns="0" tIns="0" rIns="0" bIns="0" rtlCol="0" anchor="t"/>
          <a:lstStyle/>
          <a:p>
            <a:pPr>
              <a:lnSpc>
                <a:spcPts val="2325"/>
              </a:lnSpc>
            </a:pPr>
            <a:r>
              <a:rPr lang="en-US" sz="2000" i="1" dirty="0">
                <a:solidFill>
                  <a:srgbClr val="2B2E3C"/>
                </a:solidFill>
                <a:latin typeface="Open Sans" pitchFamily="34" charset="0"/>
                <a:ea typeface="Open Sans" pitchFamily="34" charset="-122"/>
                <a:cs typeface="Open Sans" pitchFamily="34" charset="-120"/>
              </a:rPr>
              <a:t>Currently requires Claude Max subscription</a:t>
            </a:r>
            <a:endParaRPr lang="en-US" sz="20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994211" y="1028700"/>
            <a:ext cx="5663681" cy="6172200"/>
          </a:xfrm>
          <a:prstGeom prst="rect">
            <a:avLst/>
          </a:prstGeom>
        </p:spPr>
      </p:pic>
      <p:sp>
        <p:nvSpPr>
          <p:cNvPr id="3" name="Text 0"/>
          <p:cNvSpPr/>
          <p:nvPr/>
        </p:nvSpPr>
        <p:spPr>
          <a:xfrm>
            <a:off x="595343" y="3138071"/>
            <a:ext cx="4928380"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Microsoft</a:t>
            </a:r>
            <a:r>
              <a:rPr lang="en-US" sz="2925" dirty="0">
                <a:solidFill>
                  <a:srgbClr val="2C3F42"/>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a:t>
            </a:r>
            <a:r>
              <a:rPr lang="en-US" sz="2925" dirty="0">
                <a:solidFill>
                  <a:srgbClr val="2C3F42"/>
                </a:solidFill>
                <a:latin typeface="Bitter Medium" pitchFamily="34" charset="0"/>
                <a:ea typeface="Bitter Medium" pitchFamily="34" charset="-122"/>
                <a:cs typeface="Bitter Medium" pitchFamily="34" charset="-120"/>
              </a:rPr>
              <a:t>s </a:t>
            </a:r>
          </a:p>
          <a:p>
            <a:pPr>
              <a:lnSpc>
                <a:spcPts val="3638"/>
              </a:lnSpc>
            </a:pPr>
            <a:r>
              <a:rPr lang="en-US" sz="2925" u="sng" dirty="0">
                <a:solidFill>
                  <a:srgbClr val="D2600F"/>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Vibe Working</a:t>
            </a:r>
            <a:endParaRPr lang="en-US" sz="2925" dirty="0"/>
          </a:p>
        </p:txBody>
      </p:sp>
      <p:sp>
        <p:nvSpPr>
          <p:cNvPr id="4" name="Text 1"/>
          <p:cNvSpPr/>
          <p:nvPr/>
        </p:nvSpPr>
        <p:spPr>
          <a:xfrm>
            <a:off x="595343" y="4291429"/>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Powered by Claude</a:t>
            </a:r>
            <a:endParaRPr lang="en-US" sz="2000" dirty="0"/>
          </a:p>
        </p:txBody>
      </p:sp>
      <p:sp>
        <p:nvSpPr>
          <p:cNvPr id="5" name="Text 2"/>
          <p:cNvSpPr/>
          <p:nvPr/>
        </p:nvSpPr>
        <p:spPr>
          <a:xfrm>
            <a:off x="595343" y="4793724"/>
            <a:ext cx="42957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67035"/>
            <a:ext cx="6148193" cy="3568959"/>
          </a:xfrm>
          <a:prstGeom prst="rect">
            <a:avLst/>
          </a:prstGeom>
        </p:spPr>
      </p:pic>
      <p:sp>
        <p:nvSpPr>
          <p:cNvPr id="3" name="Text 0"/>
          <p:cNvSpPr/>
          <p:nvPr/>
        </p:nvSpPr>
        <p:spPr>
          <a:xfrm>
            <a:off x="7164356" y="2122512"/>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Plumbing</a:t>
            </a:r>
            <a:endParaRPr lang="en-US" sz="2925" dirty="0"/>
          </a:p>
        </p:txBody>
      </p:sp>
      <p:sp>
        <p:nvSpPr>
          <p:cNvPr id="4" name="Text 1"/>
          <p:cNvSpPr/>
          <p:nvPr/>
        </p:nvSpPr>
        <p:spPr>
          <a:xfrm>
            <a:off x="7202456" y="3385602"/>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Store code in an app</a:t>
            </a:r>
            <a:endParaRPr lang="en-US" sz="2000" dirty="0"/>
          </a:p>
        </p:txBody>
      </p:sp>
      <p:sp>
        <p:nvSpPr>
          <p:cNvPr id="5" name="Text 2"/>
          <p:cNvSpPr/>
          <p:nvPr/>
        </p:nvSpPr>
        <p:spPr>
          <a:xfrm>
            <a:off x="7202456" y="4248567"/>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Chatbots are apps</a:t>
            </a:r>
            <a:endParaRPr lang="en-US" sz="2000" dirty="0"/>
          </a:p>
        </p:txBody>
      </p:sp>
      <p:sp>
        <p:nvSpPr>
          <p:cNvPr id="6" name="Text 3"/>
          <p:cNvSpPr/>
          <p:nvPr/>
        </p:nvSpPr>
        <p:spPr>
          <a:xfrm>
            <a:off x="7253639" y="5136466"/>
            <a:ext cx="4709517" cy="611951"/>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are chatbots with </a:t>
            </a:r>
          </a:p>
          <a:p>
            <a:pPr>
              <a:lnSpc>
                <a:spcPts val="1875"/>
              </a:lnSpc>
              <a:buSzPct val="100000"/>
            </a:pPr>
            <a:r>
              <a:rPr lang="en-US" sz="2000" dirty="0">
                <a:solidFill>
                  <a:srgbClr val="2B2E3C"/>
                </a:solidFill>
                <a:latin typeface="Open Sans" pitchFamily="34" charset="0"/>
                <a:ea typeface="Open Sans" pitchFamily="34" charset="-122"/>
                <a:cs typeface="Open Sans" pitchFamily="34" charset="-120"/>
              </a:rPr>
              <a:t>tools (tools=apps)</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7647" y="1573143"/>
            <a:ext cx="3639686" cy="2655957"/>
          </a:xfrm>
          <a:prstGeom prst="rect">
            <a:avLst/>
          </a:prstGeom>
        </p:spPr>
      </p:pic>
      <p:sp>
        <p:nvSpPr>
          <p:cNvPr id="3" name="Text 0"/>
          <p:cNvSpPr/>
          <p:nvPr/>
        </p:nvSpPr>
        <p:spPr>
          <a:xfrm>
            <a:off x="4405461" y="1573143"/>
            <a:ext cx="5088493"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anose="020B0604020202020204" charset="0"/>
                <a:ea typeface="Bitter Medium" pitchFamily="34" charset="-122"/>
                <a:cs typeface="Bitter Medium" pitchFamily="34" charset="-120"/>
              </a:rPr>
              <a:t>JPMorgan: Chatbots to Agents</a:t>
            </a:r>
            <a:endParaRPr lang="en-US" sz="3200" dirty="0">
              <a:latin typeface="Bitter Medium" panose="020B0604020202020204" charset="0"/>
            </a:endParaRPr>
          </a:p>
        </p:txBody>
      </p:sp>
      <p:sp>
        <p:nvSpPr>
          <p:cNvPr id="4" name="Text 1"/>
          <p:cNvSpPr/>
          <p:nvPr/>
        </p:nvSpPr>
        <p:spPr>
          <a:xfrm>
            <a:off x="4519031" y="2377619"/>
            <a:ext cx="5754380"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anose="020B0606030504020204" pitchFamily="34" charset="0"/>
                <a:ea typeface="Open Sans" panose="020B0606030504020204" pitchFamily="34" charset="0"/>
                <a:cs typeface="Open Sans" panose="020B0606030504020204" pitchFamily="34" charset="0"/>
              </a:rPr>
              <a:t>CNBC, September 30, 2025:</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In 2023, JPMorgan gave employees access to OpenAI's models through LLM Suite. </a:t>
            </a:r>
          </a:p>
          <a:p>
            <a:pPr>
              <a:lnSpc>
                <a:spcPts val="2325"/>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It was essentially a corporate ChatGPT tool used to draft emails and summarize documents.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2"/>
          <p:cNvSpPr/>
          <p:nvPr/>
        </p:nvSpPr>
        <p:spPr>
          <a:xfrm>
            <a:off x="4384921" y="2377619"/>
            <a:ext cx="45719" cy="1671867"/>
          </a:xfrm>
          <a:prstGeom prst="rect">
            <a:avLst/>
          </a:prstGeom>
          <a:solidFill>
            <a:srgbClr val="D2600F"/>
          </a:solidFill>
          <a:ln/>
        </p:spPr>
        <p:txBody>
          <a:bodyPr/>
          <a:lstStyle/>
          <a:p>
            <a:endParaRPr lang="en-US" sz="1350"/>
          </a:p>
        </p:txBody>
      </p:sp>
      <p:sp>
        <p:nvSpPr>
          <p:cNvPr id="6" name="Text 3"/>
          <p:cNvSpPr/>
          <p:nvPr/>
        </p:nvSpPr>
        <p:spPr>
          <a:xfrm>
            <a:off x="874766" y="4721483"/>
            <a:ext cx="96968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About 250,000 JPMorgan employees have access to the platform today ... Half of them use it roughly every day</a:t>
            </a:r>
            <a:r>
              <a:rPr lang="en-US" sz="1463" dirty="0">
                <a:solidFill>
                  <a:srgbClr val="2B2E3C"/>
                </a:solidFill>
                <a:latin typeface="Open Sans" pitchFamily="34" charset="0"/>
                <a:ea typeface="Open Sans" pitchFamily="34" charset="-122"/>
                <a:cs typeface="Open Sans" pitchFamily="34" charset="-120"/>
              </a:rPr>
              <a:t>.</a:t>
            </a:r>
          </a:p>
          <a:p>
            <a:pPr>
              <a:lnSpc>
                <a:spcPts val="2325"/>
              </a:lnSpc>
            </a:pPr>
            <a:endParaRPr lang="en-US" sz="1463" dirty="0">
              <a:solidFill>
                <a:srgbClr val="2B2E3C"/>
              </a:solidFill>
              <a:latin typeface="Open Sans" pitchFamily="34" charset="0"/>
              <a:ea typeface="Open Sans" pitchFamily="34" charset="-122"/>
              <a:cs typeface="Open Sans" pitchFamily="34" charset="-120"/>
            </a:endParaRPr>
          </a:p>
          <a:p>
            <a:pPr>
              <a:lnSpc>
                <a:spcPts val="2325"/>
              </a:lnSpc>
            </a:pPr>
            <a:endParaRPr lang="en-US" sz="1463" dirty="0"/>
          </a:p>
        </p:txBody>
      </p:sp>
      <p:sp>
        <p:nvSpPr>
          <p:cNvPr id="7" name="Text 4"/>
          <p:cNvSpPr/>
          <p:nvPr/>
        </p:nvSpPr>
        <p:spPr>
          <a:xfrm>
            <a:off x="874766" y="5607933"/>
            <a:ext cx="958625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JPMorgan is now early in the next phase of its AI blueprint: It has begun deploying agentic AI to handle complex multistep tasks for employees, according to an internal road map provided by the bank.</a:t>
            </a:r>
            <a:endParaRPr lang="en-US" sz="2000" dirty="0"/>
          </a:p>
        </p:txBody>
      </p:sp>
      <p:sp>
        <p:nvSpPr>
          <p:cNvPr id="9" name="Shape 2">
            <a:extLst>
              <a:ext uri="{FF2B5EF4-FFF2-40B4-BE49-F238E27FC236}">
                <a16:creationId xmlns:a16="http://schemas.microsoft.com/office/drawing/2014/main" id="{4598D4CE-E128-8D45-9813-5A26BCED251E}"/>
              </a:ext>
            </a:extLst>
          </p:cNvPr>
          <p:cNvSpPr/>
          <p:nvPr/>
        </p:nvSpPr>
        <p:spPr>
          <a:xfrm>
            <a:off x="690467" y="4721483"/>
            <a:ext cx="45719" cy="1717417"/>
          </a:xfrm>
          <a:prstGeom prst="rect">
            <a:avLst/>
          </a:prstGeom>
          <a:solidFill>
            <a:srgbClr val="D2600F"/>
          </a:solidFill>
          <a:ln/>
        </p:spPr>
        <p:txBody>
          <a:bodyPr/>
          <a:lstStyle/>
          <a:p>
            <a:endParaRPr lang="en-US" sz="13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0CD1E-8C47-DF93-504E-EFEF60F886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600706-1A59-1E3D-6570-20F869478FD6}"/>
              </a:ext>
            </a:extLst>
          </p:cNvPr>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a:extLst>
              <a:ext uri="{FF2B5EF4-FFF2-40B4-BE49-F238E27FC236}">
                <a16:creationId xmlns:a16="http://schemas.microsoft.com/office/drawing/2014/main" id="{2607E6D2-EAC8-ADFC-74BB-959656AF6681}"/>
              </a:ext>
            </a:extLst>
          </p:cNvPr>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9BA8B3DF-E52C-BC5A-F859-15703C7C2B80}"/>
              </a:ext>
            </a:extLst>
          </p:cNvPr>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a:extLst>
              <a:ext uri="{FF2B5EF4-FFF2-40B4-BE49-F238E27FC236}">
                <a16:creationId xmlns:a16="http://schemas.microsoft.com/office/drawing/2014/main" id="{B4D58C55-6ADD-0457-A3D6-C367EC2D8805}"/>
              </a:ext>
            </a:extLst>
          </p:cNvPr>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66C5FF63-EC1B-6EBA-C06C-0F25B4398816}"/>
              </a:ext>
            </a:extLst>
          </p:cNvPr>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a:extLst>
              <a:ext uri="{FF2B5EF4-FFF2-40B4-BE49-F238E27FC236}">
                <a16:creationId xmlns:a16="http://schemas.microsoft.com/office/drawing/2014/main" id="{DBFE3F2A-A19B-7B07-B1AB-3241469DAF97}"/>
              </a:ext>
            </a:extLst>
          </p:cNvPr>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D650B5D6-8FFC-D8AF-47F4-57149C2D9A55}"/>
              </a:ext>
            </a:extLst>
          </p:cNvPr>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a:extLst>
              <a:ext uri="{FF2B5EF4-FFF2-40B4-BE49-F238E27FC236}">
                <a16:creationId xmlns:a16="http://schemas.microsoft.com/office/drawing/2014/main" id="{1117D28D-C7A2-BC55-E146-D57ABDC54644}"/>
              </a:ext>
            </a:extLst>
          </p:cNvPr>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F727AE1B-73DB-B4DE-B9DB-095A03EE2D0D}"/>
              </a:ext>
            </a:extLst>
          </p:cNvPr>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
        <p:nvSpPr>
          <p:cNvPr id="11" name="Shape 7">
            <a:extLst>
              <a:ext uri="{FF2B5EF4-FFF2-40B4-BE49-F238E27FC236}">
                <a16:creationId xmlns:a16="http://schemas.microsoft.com/office/drawing/2014/main" id="{2BB6F0E1-9231-28F2-3657-DF44F2785253}"/>
              </a:ext>
            </a:extLst>
          </p:cNvPr>
          <p:cNvSpPr/>
          <p:nvPr/>
        </p:nvSpPr>
        <p:spPr>
          <a:xfrm>
            <a:off x="4203375" y="5877975"/>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4" name="TextBox 13">
            <a:extLst>
              <a:ext uri="{FF2B5EF4-FFF2-40B4-BE49-F238E27FC236}">
                <a16:creationId xmlns:a16="http://schemas.microsoft.com/office/drawing/2014/main" id="{942C77AB-2AB6-1AF5-8E12-26A5DD6149B8}"/>
              </a:ext>
            </a:extLst>
          </p:cNvPr>
          <p:cNvSpPr txBox="1"/>
          <p:nvPr/>
        </p:nvSpPr>
        <p:spPr>
          <a:xfrm>
            <a:off x="4762856" y="5812728"/>
            <a:ext cx="3577820"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It’s fun!</a:t>
            </a:r>
          </a:p>
        </p:txBody>
      </p:sp>
    </p:spTree>
    <p:extLst>
      <p:ext uri="{BB962C8B-B14F-4D97-AF65-F5344CB8AC3E}">
        <p14:creationId xmlns:p14="http://schemas.microsoft.com/office/powerpoint/2010/main" val="209198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262659" y="1079381"/>
            <a:ext cx="4114800" cy="6172200"/>
          </a:xfrm>
          <a:prstGeom prst="rect">
            <a:avLst/>
          </a:prstGeom>
        </p:spPr>
      </p:pic>
      <p:sp>
        <p:nvSpPr>
          <p:cNvPr id="3" name="Text 0"/>
          <p:cNvSpPr/>
          <p:nvPr/>
        </p:nvSpPr>
        <p:spPr>
          <a:xfrm>
            <a:off x="730356" y="3430240"/>
            <a:ext cx="3721358" cy="465059"/>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Chatbots and Agents</a:t>
            </a:r>
            <a:endParaRPr lang="en-US" sz="4000" dirty="0"/>
          </a:p>
        </p:txBody>
      </p:sp>
      <p:sp>
        <p:nvSpPr>
          <p:cNvPr id="4" name="Text 1"/>
          <p:cNvSpPr/>
          <p:nvPr/>
        </p:nvSpPr>
        <p:spPr>
          <a:xfrm>
            <a:off x="595343" y="2980997"/>
            <a:ext cx="5667316" cy="238155"/>
          </a:xfrm>
          <a:prstGeom prst="rect">
            <a:avLst/>
          </a:prstGeom>
          <a:noFill/>
          <a:ln/>
        </p:spPr>
        <p:txBody>
          <a:bodyPr wrap="none" lIns="0" tIns="0" rIns="0" bIns="0" rtlCol="0" anchor="t"/>
          <a:lstStyle/>
          <a:p>
            <a:pPr>
              <a:lnSpc>
                <a:spcPts val="1875"/>
              </a:lnSpc>
            </a:pPr>
            <a:endParaRPr lang="en-US" sz="1163" dirty="0"/>
          </a:p>
        </p:txBody>
      </p:sp>
      <p:sp>
        <p:nvSpPr>
          <p:cNvPr id="6" name="Text 2"/>
          <p:cNvSpPr/>
          <p:nvPr/>
        </p:nvSpPr>
        <p:spPr>
          <a:xfrm>
            <a:off x="1264956" y="4198686"/>
            <a:ext cx="2162171" cy="674023"/>
          </a:xfrm>
          <a:prstGeom prst="rect">
            <a:avLst/>
          </a:prstGeom>
          <a:noFill/>
          <a:ln/>
        </p:spPr>
        <p:txBody>
          <a:bodyPr wrap="none" lIns="0" tIns="0" rIns="0" bIns="0" rtlCol="0" anchor="t"/>
          <a:lstStyle/>
          <a:p>
            <a:pPr algn="ctr">
              <a:lnSpc>
                <a:spcPts val="1238"/>
              </a:lnSpc>
            </a:pPr>
            <a:endParaRPr lang="en-US" sz="1013" dirty="0"/>
          </a:p>
        </p:txBody>
      </p:sp>
      <p:sp>
        <p:nvSpPr>
          <p:cNvPr id="7" name="Text 3"/>
          <p:cNvSpPr/>
          <p:nvPr/>
        </p:nvSpPr>
        <p:spPr>
          <a:xfrm>
            <a:off x="1449065" y="3628053"/>
            <a:ext cx="991756" cy="367822"/>
          </a:xfrm>
          <a:prstGeom prst="rect">
            <a:avLst/>
          </a:prstGeom>
          <a:noFill/>
          <a:ln/>
        </p:spPr>
        <p:txBody>
          <a:bodyPr wrap="square" lIns="0" tIns="0" rIns="0" bIns="0" rtlCol="0" anchor="t"/>
          <a:lstStyle/>
          <a:p>
            <a:pPr algn="ctr">
              <a:lnSpc>
                <a:spcPts val="1013"/>
              </a:lnSpc>
            </a:pPr>
            <a:endParaRPr lang="en-US" sz="788" dirty="0"/>
          </a:p>
        </p:txBody>
      </p:sp>
      <p:pic>
        <p:nvPicPr>
          <p:cNvPr id="8" name="Image 2" descr="preencoded.png"/>
          <p:cNvPicPr>
            <a:picLocks noChangeAspect="1"/>
          </p:cNvPicPr>
          <p:nvPr/>
        </p:nvPicPr>
        <p:blipFill>
          <a:blip r:embed="rId4"/>
          <a:stretch>
            <a:fillRect/>
          </a:stretch>
        </p:blipFill>
        <p:spPr>
          <a:xfrm>
            <a:off x="1837832" y="4187278"/>
            <a:ext cx="219671" cy="219671"/>
          </a:xfrm>
          <a:prstGeom prst="rect">
            <a:avLst/>
          </a:prstGeom>
        </p:spPr>
      </p:pic>
      <p:sp>
        <p:nvSpPr>
          <p:cNvPr id="9" name="Text 4"/>
          <p:cNvSpPr/>
          <p:nvPr/>
        </p:nvSpPr>
        <p:spPr>
          <a:xfrm>
            <a:off x="2346041" y="4423002"/>
            <a:ext cx="997205" cy="153259"/>
          </a:xfrm>
          <a:prstGeom prst="rect">
            <a:avLst/>
          </a:prstGeom>
          <a:noFill/>
          <a:ln/>
        </p:spPr>
        <p:txBody>
          <a:bodyPr wrap="none" lIns="0" tIns="0" rIns="0" bIns="0" rtlCol="0" anchor="t"/>
          <a:lstStyle/>
          <a:p>
            <a:pPr algn="ctr">
              <a:lnSpc>
                <a:spcPts val="1238"/>
              </a:lnSpc>
            </a:pPr>
            <a:endParaRPr lang="en-US" sz="1013" dirty="0"/>
          </a:p>
        </p:txBody>
      </p:sp>
      <p:sp>
        <p:nvSpPr>
          <p:cNvPr id="10" name="Text 5"/>
          <p:cNvSpPr/>
          <p:nvPr/>
        </p:nvSpPr>
        <p:spPr>
          <a:xfrm>
            <a:off x="2429923" y="5602028"/>
            <a:ext cx="997205" cy="245215"/>
          </a:xfrm>
          <a:prstGeom prst="rect">
            <a:avLst/>
          </a:prstGeom>
          <a:noFill/>
          <a:ln/>
        </p:spPr>
        <p:txBody>
          <a:bodyPr wrap="square" lIns="0" tIns="0" rIns="0" bIns="0" rtlCol="0" anchor="t"/>
          <a:lstStyle/>
          <a:p>
            <a:pPr algn="ctr">
              <a:lnSpc>
                <a:spcPts val="1013"/>
              </a:lnSpc>
            </a:pPr>
            <a:endParaRPr lang="en-US" sz="788" dirty="0"/>
          </a:p>
        </p:txBody>
      </p:sp>
      <p:pic>
        <p:nvPicPr>
          <p:cNvPr id="11" name="Image 3" descr="preencoded.png"/>
          <p:cNvPicPr>
            <a:picLocks noChangeAspect="1"/>
          </p:cNvPicPr>
          <p:nvPr/>
        </p:nvPicPr>
        <p:blipFill>
          <a:blip r:embed="rId5"/>
          <a:stretch>
            <a:fillRect/>
          </a:stretch>
        </p:blipFill>
        <p:spPr>
          <a:xfrm>
            <a:off x="2818690" y="4988311"/>
            <a:ext cx="219671" cy="219671"/>
          </a:xfrm>
          <a:prstGeom prst="rect">
            <a:avLst/>
          </a:prstGeom>
        </p:spPr>
      </p:pic>
      <p:sp>
        <p:nvSpPr>
          <p:cNvPr id="12" name="Text 6"/>
          <p:cNvSpPr/>
          <p:nvPr/>
        </p:nvSpPr>
        <p:spPr>
          <a:xfrm>
            <a:off x="3399881" y="3473431"/>
            <a:ext cx="991756" cy="153259"/>
          </a:xfrm>
          <a:prstGeom prst="rect">
            <a:avLst/>
          </a:prstGeom>
          <a:noFill/>
          <a:ln/>
        </p:spPr>
        <p:txBody>
          <a:bodyPr wrap="none" lIns="0" tIns="0" rIns="0" bIns="0" rtlCol="0" anchor="t"/>
          <a:lstStyle/>
          <a:p>
            <a:pPr algn="ctr">
              <a:lnSpc>
                <a:spcPts val="1238"/>
              </a:lnSpc>
            </a:pPr>
            <a:endParaRPr lang="en-US" sz="1013" dirty="0"/>
          </a:p>
        </p:txBody>
      </p:sp>
      <p:sp>
        <p:nvSpPr>
          <p:cNvPr id="13" name="Text 7"/>
          <p:cNvSpPr/>
          <p:nvPr/>
        </p:nvSpPr>
        <p:spPr>
          <a:xfrm>
            <a:off x="3399881" y="3670284"/>
            <a:ext cx="991756" cy="245215"/>
          </a:xfrm>
          <a:prstGeom prst="rect">
            <a:avLst/>
          </a:prstGeom>
          <a:noFill/>
          <a:ln/>
        </p:spPr>
        <p:txBody>
          <a:bodyPr wrap="square" lIns="0" tIns="0" rIns="0" bIns="0" rtlCol="0" anchor="t"/>
          <a:lstStyle/>
          <a:p>
            <a:pPr algn="ctr">
              <a:lnSpc>
                <a:spcPts val="1013"/>
              </a:lnSpc>
            </a:pPr>
            <a:endParaRPr lang="en-US" sz="788" dirty="0"/>
          </a:p>
        </p:txBody>
      </p:sp>
      <p:pic>
        <p:nvPicPr>
          <p:cNvPr id="14" name="Image 4" descr="preencoded.png"/>
          <p:cNvPicPr>
            <a:picLocks noChangeAspect="1"/>
          </p:cNvPicPr>
          <p:nvPr/>
        </p:nvPicPr>
        <p:blipFill>
          <a:blip r:embed="rId6"/>
          <a:stretch>
            <a:fillRect/>
          </a:stretch>
        </p:blipFill>
        <p:spPr>
          <a:xfrm>
            <a:off x="3804996" y="4165481"/>
            <a:ext cx="219671" cy="219671"/>
          </a:xfrm>
          <a:prstGeom prst="rect">
            <a:avLst/>
          </a:prstGeom>
        </p:spPr>
      </p:pic>
      <p:sp>
        <p:nvSpPr>
          <p:cNvPr id="15" name="Text 8"/>
          <p:cNvSpPr/>
          <p:nvPr/>
        </p:nvSpPr>
        <p:spPr>
          <a:xfrm>
            <a:off x="4380738" y="5405175"/>
            <a:ext cx="991756" cy="153259"/>
          </a:xfrm>
          <a:prstGeom prst="rect">
            <a:avLst/>
          </a:prstGeom>
          <a:noFill/>
          <a:ln/>
        </p:spPr>
        <p:txBody>
          <a:bodyPr wrap="none" lIns="0" tIns="0" rIns="0" bIns="0" rtlCol="0" anchor="t"/>
          <a:lstStyle/>
          <a:p>
            <a:pPr algn="ctr">
              <a:lnSpc>
                <a:spcPts val="1238"/>
              </a:lnSpc>
            </a:pPr>
            <a:endParaRPr lang="en-US" sz="1013" dirty="0"/>
          </a:p>
        </p:txBody>
      </p:sp>
      <p:sp>
        <p:nvSpPr>
          <p:cNvPr id="16" name="Text 9"/>
          <p:cNvSpPr/>
          <p:nvPr/>
        </p:nvSpPr>
        <p:spPr>
          <a:xfrm>
            <a:off x="4380738" y="5602028"/>
            <a:ext cx="991756" cy="245215"/>
          </a:xfrm>
          <a:prstGeom prst="rect">
            <a:avLst/>
          </a:prstGeom>
          <a:noFill/>
          <a:ln/>
        </p:spPr>
        <p:txBody>
          <a:bodyPr wrap="square" lIns="0" tIns="0" rIns="0" bIns="0" rtlCol="0" anchor="t"/>
          <a:lstStyle/>
          <a:p>
            <a:pPr algn="ctr">
              <a:lnSpc>
                <a:spcPts val="1013"/>
              </a:lnSpc>
            </a:pPr>
            <a:endParaRPr lang="en-US" sz="788" dirty="0"/>
          </a:p>
        </p:txBody>
      </p:sp>
      <p:pic>
        <p:nvPicPr>
          <p:cNvPr id="17" name="Image 5" descr="preencoded.png"/>
          <p:cNvPicPr>
            <a:picLocks noChangeAspect="1"/>
          </p:cNvPicPr>
          <p:nvPr/>
        </p:nvPicPr>
        <p:blipFill>
          <a:blip r:embed="rId7"/>
          <a:stretch>
            <a:fillRect/>
          </a:stretch>
        </p:blipFill>
        <p:spPr>
          <a:xfrm>
            <a:off x="4769506" y="4988311"/>
            <a:ext cx="219671" cy="21967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45961" y="1185638"/>
            <a:ext cx="3305503" cy="413177"/>
          </a:xfrm>
          <a:prstGeom prst="rect">
            <a:avLst/>
          </a:prstGeom>
          <a:noFill/>
          <a:ln/>
        </p:spPr>
        <p:txBody>
          <a:bodyPr wrap="none" lIns="0" tIns="0" rIns="0" bIns="0" rtlCol="0" anchor="t"/>
          <a:lstStyle/>
          <a:p>
            <a:pPr>
              <a:lnSpc>
                <a:spcPts val="3225"/>
              </a:lnSpc>
            </a:pPr>
            <a:r>
              <a:rPr lang="en-US" sz="2800" dirty="0">
                <a:solidFill>
                  <a:srgbClr val="2C3F42"/>
                </a:solidFill>
                <a:latin typeface="Bitter Medium" pitchFamily="34" charset="0"/>
                <a:ea typeface="Bitter Medium" pitchFamily="34" charset="-122"/>
                <a:cs typeface="Bitter Medium" pitchFamily="34" charset="-120"/>
              </a:rPr>
              <a:t>Chatbot Elements</a:t>
            </a:r>
            <a:endParaRPr lang="en-US" sz="2800" dirty="0"/>
          </a:p>
        </p:txBody>
      </p:sp>
      <p:sp>
        <p:nvSpPr>
          <p:cNvPr id="3" name="Shape 1"/>
          <p:cNvSpPr/>
          <p:nvPr/>
        </p:nvSpPr>
        <p:spPr>
          <a:xfrm>
            <a:off x="528816" y="206981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45961" y="2086958"/>
            <a:ext cx="528816" cy="814566"/>
          </a:xfrm>
          <a:prstGeom prst="roundRect">
            <a:avLst>
              <a:gd name="adj" fmla="val 6611"/>
            </a:avLst>
          </a:prstGeom>
          <a:solidFill>
            <a:srgbClr val="FCE2CF"/>
          </a:solidFill>
          <a:ln/>
        </p:spPr>
        <p:txBody>
          <a:bodyPr/>
          <a:lstStyle/>
          <a:p>
            <a:endParaRPr lang="en-US" sz="1350" dirty="0"/>
          </a:p>
        </p:txBody>
      </p:sp>
      <p:sp>
        <p:nvSpPr>
          <p:cNvPr id="5" name="Text 3"/>
          <p:cNvSpPr/>
          <p:nvPr/>
        </p:nvSpPr>
        <p:spPr>
          <a:xfrm>
            <a:off x="708303" y="237029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1</a:t>
            </a:r>
            <a:endParaRPr lang="en-US" sz="1538" dirty="0"/>
          </a:p>
        </p:txBody>
      </p:sp>
      <p:sp>
        <p:nvSpPr>
          <p:cNvPr id="6" name="Text 4"/>
          <p:cNvSpPr/>
          <p:nvPr/>
        </p:nvSpPr>
        <p:spPr>
          <a:xfrm>
            <a:off x="1206937" y="221911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User Interface</a:t>
            </a:r>
            <a:endParaRPr lang="en-US" sz="2000" dirty="0"/>
          </a:p>
        </p:txBody>
      </p:sp>
      <p:sp>
        <p:nvSpPr>
          <p:cNvPr id="7" name="Text 5"/>
          <p:cNvSpPr/>
          <p:nvPr/>
        </p:nvSpPr>
        <p:spPr>
          <a:xfrm>
            <a:off x="1206937" y="2504956"/>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The front-end interface where users interact with the system</a:t>
            </a:r>
            <a:endParaRPr lang="en-US" sz="2000" dirty="0"/>
          </a:p>
        </p:txBody>
      </p:sp>
      <p:sp>
        <p:nvSpPr>
          <p:cNvPr id="8" name="Shape 6"/>
          <p:cNvSpPr/>
          <p:nvPr/>
        </p:nvSpPr>
        <p:spPr>
          <a:xfrm>
            <a:off x="528816" y="3050828"/>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9" name="Shape 7"/>
          <p:cNvSpPr/>
          <p:nvPr/>
        </p:nvSpPr>
        <p:spPr>
          <a:xfrm>
            <a:off x="545961" y="3067973"/>
            <a:ext cx="528816" cy="814566"/>
          </a:xfrm>
          <a:prstGeom prst="roundRect">
            <a:avLst>
              <a:gd name="adj" fmla="val 6611"/>
            </a:avLst>
          </a:prstGeom>
          <a:solidFill>
            <a:srgbClr val="FCE2CF"/>
          </a:solidFill>
          <a:ln/>
        </p:spPr>
        <p:txBody>
          <a:bodyPr/>
          <a:lstStyle/>
          <a:p>
            <a:endParaRPr lang="en-US" sz="1350"/>
          </a:p>
        </p:txBody>
      </p:sp>
      <p:sp>
        <p:nvSpPr>
          <p:cNvPr id="10" name="Text 8"/>
          <p:cNvSpPr/>
          <p:nvPr/>
        </p:nvSpPr>
        <p:spPr>
          <a:xfrm>
            <a:off x="708303" y="3351312"/>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2</a:t>
            </a:r>
            <a:endParaRPr lang="en-US" sz="1538" dirty="0"/>
          </a:p>
        </p:txBody>
      </p:sp>
      <p:sp>
        <p:nvSpPr>
          <p:cNvPr id="11" name="Text 9"/>
          <p:cNvSpPr/>
          <p:nvPr/>
        </p:nvSpPr>
        <p:spPr>
          <a:xfrm>
            <a:off x="1206937" y="3200132"/>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API Connection</a:t>
            </a:r>
            <a:endParaRPr lang="en-US" sz="2000" dirty="0"/>
          </a:p>
        </p:txBody>
      </p:sp>
      <p:sp>
        <p:nvSpPr>
          <p:cNvPr id="12" name="Text 10"/>
          <p:cNvSpPr/>
          <p:nvPr/>
        </p:nvSpPr>
        <p:spPr>
          <a:xfrm>
            <a:off x="1206937" y="348597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Secure connection to Large Language Model (OpenAI, Anthropic, Google, etc.)</a:t>
            </a:r>
            <a:endParaRPr lang="en-US" sz="2000" dirty="0"/>
          </a:p>
        </p:txBody>
      </p:sp>
      <p:sp>
        <p:nvSpPr>
          <p:cNvPr id="13" name="Shape 11"/>
          <p:cNvSpPr/>
          <p:nvPr/>
        </p:nvSpPr>
        <p:spPr>
          <a:xfrm>
            <a:off x="528816" y="403184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4" name="Shape 12"/>
          <p:cNvSpPr/>
          <p:nvPr/>
        </p:nvSpPr>
        <p:spPr>
          <a:xfrm>
            <a:off x="545961" y="4048988"/>
            <a:ext cx="528816" cy="814566"/>
          </a:xfrm>
          <a:prstGeom prst="roundRect">
            <a:avLst>
              <a:gd name="adj" fmla="val 6611"/>
            </a:avLst>
          </a:prstGeom>
          <a:solidFill>
            <a:srgbClr val="FCE2CF"/>
          </a:solidFill>
          <a:ln/>
        </p:spPr>
        <p:txBody>
          <a:bodyPr/>
          <a:lstStyle/>
          <a:p>
            <a:endParaRPr lang="en-US" sz="1350"/>
          </a:p>
        </p:txBody>
      </p:sp>
      <p:sp>
        <p:nvSpPr>
          <p:cNvPr id="15" name="Text 13"/>
          <p:cNvSpPr/>
          <p:nvPr/>
        </p:nvSpPr>
        <p:spPr>
          <a:xfrm>
            <a:off x="708303" y="433232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3</a:t>
            </a:r>
            <a:endParaRPr lang="en-US" sz="1538" dirty="0"/>
          </a:p>
        </p:txBody>
      </p:sp>
      <p:sp>
        <p:nvSpPr>
          <p:cNvPr id="16" name="Text 14"/>
          <p:cNvSpPr/>
          <p:nvPr/>
        </p:nvSpPr>
        <p:spPr>
          <a:xfrm>
            <a:off x="1206937" y="418114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System Prompt</a:t>
            </a:r>
            <a:endParaRPr lang="en-US" sz="2000" dirty="0"/>
          </a:p>
        </p:txBody>
      </p:sp>
      <p:sp>
        <p:nvSpPr>
          <p:cNvPr id="17" name="Text 15"/>
          <p:cNvSpPr/>
          <p:nvPr/>
        </p:nvSpPr>
        <p:spPr>
          <a:xfrm>
            <a:off x="1206937" y="4466987"/>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Instructions that define the chatbot's behavior (on top of API system prompt)</a:t>
            </a:r>
            <a:endParaRPr lang="en-US" sz="2000" dirty="0"/>
          </a:p>
        </p:txBody>
      </p:sp>
      <p:sp>
        <p:nvSpPr>
          <p:cNvPr id="18" name="Shape 16"/>
          <p:cNvSpPr/>
          <p:nvPr/>
        </p:nvSpPr>
        <p:spPr>
          <a:xfrm>
            <a:off x="528816" y="5012859"/>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9" name="Shape 17"/>
          <p:cNvSpPr/>
          <p:nvPr/>
        </p:nvSpPr>
        <p:spPr>
          <a:xfrm>
            <a:off x="545961" y="5030004"/>
            <a:ext cx="528816" cy="814566"/>
          </a:xfrm>
          <a:prstGeom prst="roundRect">
            <a:avLst>
              <a:gd name="adj" fmla="val 6611"/>
            </a:avLst>
          </a:prstGeom>
          <a:solidFill>
            <a:srgbClr val="FCE2CF"/>
          </a:solidFill>
          <a:ln/>
        </p:spPr>
        <p:txBody>
          <a:bodyPr/>
          <a:lstStyle/>
          <a:p>
            <a:endParaRPr lang="en-US" sz="1350"/>
          </a:p>
        </p:txBody>
      </p:sp>
      <p:sp>
        <p:nvSpPr>
          <p:cNvPr id="20" name="Text 18"/>
          <p:cNvSpPr/>
          <p:nvPr/>
        </p:nvSpPr>
        <p:spPr>
          <a:xfrm>
            <a:off x="708303" y="5313343"/>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4</a:t>
            </a:r>
            <a:endParaRPr lang="en-US" sz="1538" dirty="0"/>
          </a:p>
        </p:txBody>
      </p:sp>
      <p:sp>
        <p:nvSpPr>
          <p:cNvPr id="21" name="Text 19"/>
          <p:cNvSpPr/>
          <p:nvPr/>
        </p:nvSpPr>
        <p:spPr>
          <a:xfrm>
            <a:off x="1206937" y="5162163"/>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Document Retrieval</a:t>
            </a:r>
            <a:endParaRPr lang="en-US" sz="2000" dirty="0"/>
          </a:p>
        </p:txBody>
      </p:sp>
      <p:sp>
        <p:nvSpPr>
          <p:cNvPr id="22" name="Text 20"/>
          <p:cNvSpPr/>
          <p:nvPr/>
        </p:nvSpPr>
        <p:spPr>
          <a:xfrm>
            <a:off x="1206937" y="544800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capability to access specific documents or knowledge bases</a:t>
            </a:r>
            <a:endParaRPr lang="en-US" sz="2000" dirty="0"/>
          </a:p>
        </p:txBody>
      </p:sp>
      <p:sp>
        <p:nvSpPr>
          <p:cNvPr id="23" name="Shape 21"/>
          <p:cNvSpPr/>
          <p:nvPr/>
        </p:nvSpPr>
        <p:spPr>
          <a:xfrm>
            <a:off x="528816" y="5993874"/>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4" name="Shape 22"/>
          <p:cNvSpPr/>
          <p:nvPr/>
        </p:nvSpPr>
        <p:spPr>
          <a:xfrm>
            <a:off x="545961" y="6011019"/>
            <a:ext cx="528816" cy="814566"/>
          </a:xfrm>
          <a:prstGeom prst="roundRect">
            <a:avLst>
              <a:gd name="adj" fmla="val 6611"/>
            </a:avLst>
          </a:prstGeom>
          <a:solidFill>
            <a:srgbClr val="FCE2CF"/>
          </a:solidFill>
          <a:ln/>
        </p:spPr>
        <p:txBody>
          <a:bodyPr/>
          <a:lstStyle/>
          <a:p>
            <a:endParaRPr lang="en-US" sz="1350"/>
          </a:p>
        </p:txBody>
      </p:sp>
      <p:sp>
        <p:nvSpPr>
          <p:cNvPr id="25" name="Text 23"/>
          <p:cNvSpPr/>
          <p:nvPr/>
        </p:nvSpPr>
        <p:spPr>
          <a:xfrm>
            <a:off x="708303" y="6294359"/>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5</a:t>
            </a:r>
            <a:endParaRPr lang="en-US" sz="1538" dirty="0"/>
          </a:p>
        </p:txBody>
      </p:sp>
      <p:sp>
        <p:nvSpPr>
          <p:cNvPr id="26" name="Text 24"/>
          <p:cNvSpPr/>
          <p:nvPr/>
        </p:nvSpPr>
        <p:spPr>
          <a:xfrm>
            <a:off x="1206937" y="6143179"/>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Tool Integration</a:t>
            </a:r>
            <a:endParaRPr lang="en-US" sz="2000" dirty="0"/>
          </a:p>
        </p:txBody>
      </p:sp>
      <p:sp>
        <p:nvSpPr>
          <p:cNvPr id="27" name="Text 25"/>
          <p:cNvSpPr/>
          <p:nvPr/>
        </p:nvSpPr>
        <p:spPr>
          <a:xfrm>
            <a:off x="1206937" y="6429018"/>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connections to external tools, databases, or APIs</a:t>
            </a:r>
            <a:endParaRPr lang="en-US"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3" name="Text 0"/>
          <p:cNvSpPr/>
          <p:nvPr/>
        </p:nvSpPr>
        <p:spPr>
          <a:xfrm>
            <a:off x="557243" y="995880"/>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System Prompts:  The Foundation</a:t>
            </a:r>
            <a:endParaRPr lang="en-US" sz="2925" dirty="0"/>
          </a:p>
        </p:txBody>
      </p:sp>
      <p:sp>
        <p:nvSpPr>
          <p:cNvPr id="4" name="Text 1"/>
          <p:cNvSpPr/>
          <p:nvPr/>
        </p:nvSpPr>
        <p:spPr>
          <a:xfrm>
            <a:off x="557243" y="2583761"/>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 system prompt is text sent to the LLM alongside each user prompt. </a:t>
            </a:r>
            <a:endParaRPr lang="en-US" sz="2000" dirty="0"/>
          </a:p>
        </p:txBody>
      </p:sp>
      <p:sp>
        <p:nvSpPr>
          <p:cNvPr id="5" name="Text 2"/>
          <p:cNvSpPr/>
          <p:nvPr/>
        </p:nvSpPr>
        <p:spPr>
          <a:xfrm>
            <a:off x="563380" y="3822434"/>
            <a:ext cx="5358741" cy="1258930"/>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It defines the chatbot's personality, expertise level, response format, operational constraints, and provides supplemental information for the LLM.</a:t>
            </a:r>
            <a:endParaRPr lang="en-US" sz="2000" dirty="0"/>
          </a:p>
        </p:txBody>
      </p:sp>
      <p:sp>
        <p:nvSpPr>
          <p:cNvPr id="6" name="Text 3"/>
          <p:cNvSpPr/>
          <p:nvPr/>
        </p:nvSpPr>
        <p:spPr>
          <a:xfrm>
            <a:off x="557243" y="6936004"/>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Explore </a:t>
            </a:r>
            <a:r>
              <a:rPr lang="en-US" sz="2000" u="sng" dirty="0">
                <a:solidFill>
                  <a:srgbClr val="D2600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Anthropic's System Prompts</a:t>
            </a:r>
            <a:endParaRPr lang="en-US" sz="2000" dirty="0"/>
          </a:p>
        </p:txBody>
      </p:sp>
      <p:sp>
        <p:nvSpPr>
          <p:cNvPr id="7" name="TextBox 6">
            <a:extLst>
              <a:ext uri="{FF2B5EF4-FFF2-40B4-BE49-F238E27FC236}">
                <a16:creationId xmlns:a16="http://schemas.microsoft.com/office/drawing/2014/main" id="{FB2CBC5B-BB34-4CFE-D493-BFB8EF340DFB}"/>
              </a:ext>
            </a:extLst>
          </p:cNvPr>
          <p:cNvSpPr txBox="1"/>
          <p:nvPr/>
        </p:nvSpPr>
        <p:spPr>
          <a:xfrm>
            <a:off x="472020" y="5433838"/>
            <a:ext cx="5667316" cy="707886"/>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The system prompt in a custom chatbot adds to the system prompt of the LLM’s API.</a:t>
            </a:r>
          </a:p>
        </p:txBody>
      </p:sp>
      <p:pic>
        <p:nvPicPr>
          <p:cNvPr id="7170" name="Picture 2">
            <a:extLst>
              <a:ext uri="{FF2B5EF4-FFF2-40B4-BE49-F238E27FC236}">
                <a16:creationId xmlns:a16="http://schemas.microsoft.com/office/drawing/2014/main" id="{7E828408-20DD-6918-B397-AA2035A70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336" y="1929493"/>
            <a:ext cx="4660985" cy="4660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595342" y="860933"/>
            <a:ext cx="665279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RAG: Retrieval Augmented Generation</a:t>
            </a:r>
            <a:endParaRPr lang="en-US" sz="2925" dirty="0"/>
          </a:p>
        </p:txBody>
      </p:sp>
      <p:sp>
        <p:nvSpPr>
          <p:cNvPr id="3" name="Text 1"/>
          <p:cNvSpPr/>
          <p:nvPr/>
        </p:nvSpPr>
        <p:spPr>
          <a:xfrm>
            <a:off x="595342"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5" name="Text 3"/>
          <p:cNvSpPr/>
          <p:nvPr/>
        </p:nvSpPr>
        <p:spPr>
          <a:xfrm>
            <a:off x="594563" y="23434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Storage</a:t>
            </a:r>
            <a:endParaRPr lang="en-US" sz="2000" dirty="0"/>
          </a:p>
        </p:txBody>
      </p:sp>
      <p:sp>
        <p:nvSpPr>
          <p:cNvPr id="6" name="Text 4"/>
          <p:cNvSpPr/>
          <p:nvPr/>
        </p:nvSpPr>
        <p:spPr>
          <a:xfrm>
            <a:off x="594563" y="2739913"/>
            <a:ext cx="8499671"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Store relevant documents in a searchable database or vector store</a:t>
            </a:r>
            <a:endParaRPr lang="en-US" sz="2000" dirty="0"/>
          </a:p>
        </p:txBody>
      </p:sp>
      <p:sp>
        <p:nvSpPr>
          <p:cNvPr id="7" name="Text 5"/>
          <p:cNvSpPr/>
          <p:nvPr/>
        </p:nvSpPr>
        <p:spPr>
          <a:xfrm>
            <a:off x="5560784"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595341" y="3422514"/>
            <a:ext cx="4816673" cy="17145"/>
          </a:xfrm>
          <a:prstGeom prst="rect">
            <a:avLst/>
          </a:prstGeom>
          <a:solidFill>
            <a:srgbClr val="D2600F"/>
          </a:solidFill>
          <a:ln/>
        </p:spPr>
        <p:txBody>
          <a:bodyPr/>
          <a:lstStyle/>
          <a:p>
            <a:endParaRPr lang="en-US" sz="1350"/>
          </a:p>
        </p:txBody>
      </p:sp>
      <p:sp>
        <p:nvSpPr>
          <p:cNvPr id="9" name="Text 7"/>
          <p:cNvSpPr/>
          <p:nvPr/>
        </p:nvSpPr>
        <p:spPr>
          <a:xfrm>
            <a:off x="595341" y="3659731"/>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Relevance Matching</a:t>
            </a:r>
            <a:endParaRPr lang="en-US" sz="2000" dirty="0"/>
          </a:p>
        </p:txBody>
      </p:sp>
      <p:sp>
        <p:nvSpPr>
          <p:cNvPr id="10" name="Text 8"/>
          <p:cNvSpPr/>
          <p:nvPr/>
        </p:nvSpPr>
        <p:spPr>
          <a:xfrm>
            <a:off x="594562" y="4001061"/>
            <a:ext cx="92290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Choose most relevant document chunks using vector similarity algorithms</a:t>
            </a:r>
            <a:endParaRPr lang="en-US" sz="2000" dirty="0"/>
          </a:p>
        </p:txBody>
      </p:sp>
      <p:sp>
        <p:nvSpPr>
          <p:cNvPr id="11" name="Text 9"/>
          <p:cNvSpPr/>
          <p:nvPr/>
        </p:nvSpPr>
        <p:spPr>
          <a:xfrm>
            <a:off x="595342"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595343" y="2099810"/>
            <a:ext cx="4816673" cy="17145"/>
          </a:xfrm>
          <a:prstGeom prst="rect">
            <a:avLst/>
          </a:prstGeom>
          <a:solidFill>
            <a:srgbClr val="D2600F"/>
          </a:solidFill>
          <a:ln/>
        </p:spPr>
        <p:txBody>
          <a:bodyPr/>
          <a:lstStyle/>
          <a:p>
            <a:endParaRPr lang="en-US" sz="1350"/>
          </a:p>
        </p:txBody>
      </p:sp>
      <p:sp>
        <p:nvSpPr>
          <p:cNvPr id="13" name="Text 11"/>
          <p:cNvSpPr/>
          <p:nvPr/>
        </p:nvSpPr>
        <p:spPr>
          <a:xfrm>
            <a:off x="594562" y="4914460"/>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Context Integration</a:t>
            </a:r>
            <a:endParaRPr lang="en-US" sz="2000" dirty="0"/>
          </a:p>
        </p:txBody>
      </p:sp>
      <p:sp>
        <p:nvSpPr>
          <p:cNvPr id="14" name="Text 12"/>
          <p:cNvSpPr/>
          <p:nvPr/>
        </p:nvSpPr>
        <p:spPr>
          <a:xfrm>
            <a:off x="594562" y="5308498"/>
            <a:ext cx="96317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Send relevant chunks to LLM along with user prompt and system prompt</a:t>
            </a:r>
            <a:endParaRPr lang="en-US" sz="2000" dirty="0"/>
          </a:p>
        </p:txBody>
      </p:sp>
      <p:sp>
        <p:nvSpPr>
          <p:cNvPr id="15" name="Text 13"/>
          <p:cNvSpPr/>
          <p:nvPr/>
        </p:nvSpPr>
        <p:spPr>
          <a:xfrm>
            <a:off x="5560784"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7" name="Text 15"/>
          <p:cNvSpPr/>
          <p:nvPr/>
        </p:nvSpPr>
        <p:spPr>
          <a:xfrm>
            <a:off x="5560785" y="4533513"/>
            <a:ext cx="1860679" cy="232619"/>
          </a:xfrm>
          <a:prstGeom prst="rect">
            <a:avLst/>
          </a:prstGeom>
          <a:noFill/>
          <a:ln/>
        </p:spPr>
        <p:txBody>
          <a:bodyPr wrap="none" lIns="0" tIns="0" rIns="0" bIns="0" rtlCol="0" anchor="t"/>
          <a:lstStyle/>
          <a:p>
            <a:pPr>
              <a:lnSpc>
                <a:spcPts val="1800"/>
              </a:lnSpc>
            </a:pPr>
            <a:endParaRPr lang="en-US" sz="1463" dirty="0"/>
          </a:p>
        </p:txBody>
      </p:sp>
      <p:sp>
        <p:nvSpPr>
          <p:cNvPr id="18" name="Text 16"/>
          <p:cNvSpPr/>
          <p:nvPr/>
        </p:nvSpPr>
        <p:spPr>
          <a:xfrm>
            <a:off x="5560785" y="4855428"/>
            <a:ext cx="4816673" cy="595432"/>
          </a:xfrm>
          <a:prstGeom prst="rect">
            <a:avLst/>
          </a:prstGeom>
          <a:noFill/>
          <a:ln/>
        </p:spPr>
        <p:txBody>
          <a:bodyPr wrap="square" lIns="0" tIns="0" rIns="0" bIns="0" rtlCol="0" anchor="t"/>
          <a:lstStyle/>
          <a:p>
            <a:pPr>
              <a:lnSpc>
                <a:spcPts val="2325"/>
              </a:lnSpc>
            </a:pPr>
            <a:endParaRPr lang="en-US" sz="1463" dirty="0"/>
          </a:p>
        </p:txBody>
      </p:sp>
      <p:sp>
        <p:nvSpPr>
          <p:cNvPr id="19" name="Text 17"/>
          <p:cNvSpPr/>
          <p:nvPr/>
        </p:nvSpPr>
        <p:spPr>
          <a:xfrm>
            <a:off x="744111" y="6176942"/>
            <a:ext cx="9782116" cy="595432"/>
          </a:xfrm>
          <a:prstGeom prst="rect">
            <a:avLst/>
          </a:prstGeom>
          <a:noFill/>
          <a:ln/>
        </p:spPr>
        <p:txBody>
          <a:bodyPr wrap="square" lIns="0" tIns="0" rIns="0" bIns="0" rtlCol="0" anchor="t"/>
          <a:lstStyle/>
          <a:p>
            <a:pPr>
              <a:lnSpc>
                <a:spcPts val="2325"/>
              </a:lnSpc>
            </a:pPr>
            <a:endParaRPr lang="en-US" sz="1463" dirty="0"/>
          </a:p>
        </p:txBody>
      </p:sp>
      <p:sp>
        <p:nvSpPr>
          <p:cNvPr id="20" name="Shape 10">
            <a:extLst>
              <a:ext uri="{FF2B5EF4-FFF2-40B4-BE49-F238E27FC236}">
                <a16:creationId xmlns:a16="http://schemas.microsoft.com/office/drawing/2014/main" id="{EE85D0C2-A39F-8865-00A0-CFD61F939E8E}"/>
              </a:ext>
            </a:extLst>
          </p:cNvPr>
          <p:cNvSpPr/>
          <p:nvPr/>
        </p:nvSpPr>
        <p:spPr>
          <a:xfrm>
            <a:off x="595343" y="4705205"/>
            <a:ext cx="4816673" cy="17145"/>
          </a:xfrm>
          <a:prstGeom prst="rect">
            <a:avLst/>
          </a:prstGeom>
          <a:solidFill>
            <a:srgbClr val="D2600F"/>
          </a:solidFill>
          <a:ln/>
        </p:spPr>
        <p:txBody>
          <a:bodyPr/>
          <a:lstStyle/>
          <a:p>
            <a:endParaRPr lang="en-US" sz="1350"/>
          </a:p>
        </p:txBody>
      </p:sp>
      <p:sp>
        <p:nvSpPr>
          <p:cNvPr id="21" name="Shape 1">
            <a:extLst>
              <a:ext uri="{FF2B5EF4-FFF2-40B4-BE49-F238E27FC236}">
                <a16:creationId xmlns:a16="http://schemas.microsoft.com/office/drawing/2014/main" id="{061A8068-997B-6D75-C933-0F0F70DA7242}"/>
              </a:ext>
            </a:extLst>
          </p:cNvPr>
          <p:cNvSpPr/>
          <p:nvPr/>
        </p:nvSpPr>
        <p:spPr>
          <a:xfrm>
            <a:off x="594563" y="6381822"/>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2" name="Text 17">
            <a:extLst>
              <a:ext uri="{FF2B5EF4-FFF2-40B4-BE49-F238E27FC236}">
                <a16:creationId xmlns:a16="http://schemas.microsoft.com/office/drawing/2014/main" id="{1C1DA394-A928-2585-C974-3B0956D860C5}"/>
              </a:ext>
            </a:extLst>
          </p:cNvPr>
          <p:cNvSpPr/>
          <p:nvPr/>
        </p:nvSpPr>
        <p:spPr>
          <a:xfrm>
            <a:off x="744111" y="6638985"/>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RAG is a key element of many corporate AI implementations. </a:t>
            </a:r>
            <a:endParaRPr lang="en-US" sz="146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742E-275F-AE81-D58C-FC5F0774DA2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7C48676-5D02-77C3-ABB1-7E1279A2DED2}"/>
              </a:ext>
            </a:extLst>
          </p:cNvPr>
          <p:cNvSpPr/>
          <p:nvPr/>
        </p:nvSpPr>
        <p:spPr>
          <a:xfrm>
            <a:off x="606622" y="1557280"/>
            <a:ext cx="372135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 LM</a:t>
            </a:r>
            <a:endParaRPr lang="en-US" sz="3200" dirty="0"/>
          </a:p>
        </p:txBody>
      </p:sp>
      <p:sp>
        <p:nvSpPr>
          <p:cNvPr id="3" name="Text 1">
            <a:extLst>
              <a:ext uri="{FF2B5EF4-FFF2-40B4-BE49-F238E27FC236}">
                <a16:creationId xmlns:a16="http://schemas.microsoft.com/office/drawing/2014/main" id="{8DF14FC6-78E9-0556-4F4C-1E045BDDE91B}"/>
              </a:ext>
            </a:extLst>
          </p:cNvPr>
          <p:cNvSpPr/>
          <p:nvPr/>
        </p:nvSpPr>
        <p:spPr>
          <a:xfrm>
            <a:off x="595343" y="3014038"/>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Capabilities</a:t>
            </a:r>
            <a:r>
              <a:rPr lang="en-US" sz="1725" dirty="0">
                <a:solidFill>
                  <a:srgbClr val="2C3F42"/>
                </a:solidFill>
                <a:latin typeface="Bitter Medium" pitchFamily="34" charset="0"/>
                <a:ea typeface="Bitter Medium" pitchFamily="34" charset="-122"/>
                <a:cs typeface="Bitter Medium" pitchFamily="34" charset="-120"/>
              </a:rPr>
              <a:t>:</a:t>
            </a:r>
            <a:endParaRPr lang="en-US" sz="1725" dirty="0"/>
          </a:p>
        </p:txBody>
      </p:sp>
      <p:sp>
        <p:nvSpPr>
          <p:cNvPr id="4" name="Shape 2">
            <a:extLst>
              <a:ext uri="{FF2B5EF4-FFF2-40B4-BE49-F238E27FC236}">
                <a16:creationId xmlns:a16="http://schemas.microsoft.com/office/drawing/2014/main" id="{A49D66BF-B2FE-A81F-3928-F831C04B3C13}"/>
              </a:ext>
            </a:extLst>
          </p:cNvPr>
          <p:cNvSpPr/>
          <p:nvPr/>
        </p:nvSpPr>
        <p:spPr>
          <a:xfrm>
            <a:off x="59534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5" name="Text 3">
            <a:extLst>
              <a:ext uri="{FF2B5EF4-FFF2-40B4-BE49-F238E27FC236}">
                <a16:creationId xmlns:a16="http://schemas.microsoft.com/office/drawing/2014/main" id="{8A79906C-D055-8128-9075-425E76C21992}"/>
              </a:ext>
            </a:extLst>
          </p:cNvPr>
          <p:cNvSpPr/>
          <p:nvPr/>
        </p:nvSpPr>
        <p:spPr>
          <a:xfrm>
            <a:off x="74982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Chat</a:t>
            </a:r>
            <a:endParaRPr lang="en-US" sz="2000" dirty="0"/>
          </a:p>
        </p:txBody>
      </p:sp>
      <p:sp>
        <p:nvSpPr>
          <p:cNvPr id="6" name="Shape 4">
            <a:extLst>
              <a:ext uri="{FF2B5EF4-FFF2-40B4-BE49-F238E27FC236}">
                <a16:creationId xmlns:a16="http://schemas.microsoft.com/office/drawing/2014/main" id="{D7FC1259-9B06-735F-BE93-F62C63C59663}"/>
              </a:ext>
            </a:extLst>
          </p:cNvPr>
          <p:cNvSpPr/>
          <p:nvPr/>
        </p:nvSpPr>
        <p:spPr>
          <a:xfrm>
            <a:off x="3905578" y="351633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7" name="Text 5">
            <a:extLst>
              <a:ext uri="{FF2B5EF4-FFF2-40B4-BE49-F238E27FC236}">
                <a16:creationId xmlns:a16="http://schemas.microsoft.com/office/drawing/2014/main" id="{1957A17A-F396-4972-619B-5F42F99552AB}"/>
              </a:ext>
            </a:extLst>
          </p:cNvPr>
          <p:cNvSpPr/>
          <p:nvPr/>
        </p:nvSpPr>
        <p:spPr>
          <a:xfrm>
            <a:off x="4060062"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Audio overview</a:t>
            </a:r>
            <a:endParaRPr lang="en-US" sz="2000" dirty="0"/>
          </a:p>
        </p:txBody>
      </p:sp>
      <p:sp>
        <p:nvSpPr>
          <p:cNvPr id="8" name="Shape 6">
            <a:extLst>
              <a:ext uri="{FF2B5EF4-FFF2-40B4-BE49-F238E27FC236}">
                <a16:creationId xmlns:a16="http://schemas.microsoft.com/office/drawing/2014/main" id="{D831ADF8-2085-1859-5DA7-415DA07A19B9}"/>
              </a:ext>
            </a:extLst>
          </p:cNvPr>
          <p:cNvSpPr/>
          <p:nvPr/>
        </p:nvSpPr>
        <p:spPr>
          <a:xfrm>
            <a:off x="721590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9" name="Text 7">
            <a:extLst>
              <a:ext uri="{FF2B5EF4-FFF2-40B4-BE49-F238E27FC236}">
                <a16:creationId xmlns:a16="http://schemas.microsoft.com/office/drawing/2014/main" id="{7E197945-7F9C-7A73-6228-2EDCB60412F3}"/>
              </a:ext>
            </a:extLst>
          </p:cNvPr>
          <p:cNvSpPr/>
          <p:nvPr/>
        </p:nvSpPr>
        <p:spPr>
          <a:xfrm>
            <a:off x="737038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Video overview</a:t>
            </a:r>
            <a:endParaRPr lang="en-US" sz="2000" dirty="0"/>
          </a:p>
        </p:txBody>
      </p:sp>
      <p:sp>
        <p:nvSpPr>
          <p:cNvPr id="10" name="Shape 8">
            <a:extLst>
              <a:ext uri="{FF2B5EF4-FFF2-40B4-BE49-F238E27FC236}">
                <a16:creationId xmlns:a16="http://schemas.microsoft.com/office/drawing/2014/main" id="{4F55CCCF-4BEB-680B-4F23-9AEABCD9668E}"/>
              </a:ext>
            </a:extLst>
          </p:cNvPr>
          <p:cNvSpPr/>
          <p:nvPr/>
        </p:nvSpPr>
        <p:spPr>
          <a:xfrm>
            <a:off x="59534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1" name="Text 9">
            <a:extLst>
              <a:ext uri="{FF2B5EF4-FFF2-40B4-BE49-F238E27FC236}">
                <a16:creationId xmlns:a16="http://schemas.microsoft.com/office/drawing/2014/main" id="{B74ACD4D-4F00-CA4D-5358-7A757D15DCDF}"/>
              </a:ext>
            </a:extLst>
          </p:cNvPr>
          <p:cNvSpPr/>
          <p:nvPr/>
        </p:nvSpPr>
        <p:spPr>
          <a:xfrm>
            <a:off x="74982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Flash cards</a:t>
            </a:r>
            <a:endParaRPr lang="en-US" sz="2000" dirty="0"/>
          </a:p>
        </p:txBody>
      </p:sp>
      <p:sp>
        <p:nvSpPr>
          <p:cNvPr id="12" name="Shape 10">
            <a:extLst>
              <a:ext uri="{FF2B5EF4-FFF2-40B4-BE49-F238E27FC236}">
                <a16:creationId xmlns:a16="http://schemas.microsoft.com/office/drawing/2014/main" id="{383155C6-1ECB-C753-DB6C-1111AC61ACB3}"/>
              </a:ext>
            </a:extLst>
          </p:cNvPr>
          <p:cNvSpPr/>
          <p:nvPr/>
        </p:nvSpPr>
        <p:spPr>
          <a:xfrm>
            <a:off x="3905578" y="4206686"/>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3" name="Text 11">
            <a:extLst>
              <a:ext uri="{FF2B5EF4-FFF2-40B4-BE49-F238E27FC236}">
                <a16:creationId xmlns:a16="http://schemas.microsoft.com/office/drawing/2014/main" id="{582F78C9-927E-15A6-4D0F-9254E3B22F59}"/>
              </a:ext>
            </a:extLst>
          </p:cNvPr>
          <p:cNvSpPr/>
          <p:nvPr/>
        </p:nvSpPr>
        <p:spPr>
          <a:xfrm>
            <a:off x="4060062"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Quiz</a:t>
            </a:r>
            <a:endParaRPr lang="en-US" sz="2000" dirty="0"/>
          </a:p>
        </p:txBody>
      </p:sp>
      <p:sp>
        <p:nvSpPr>
          <p:cNvPr id="14" name="Shape 12">
            <a:extLst>
              <a:ext uri="{FF2B5EF4-FFF2-40B4-BE49-F238E27FC236}">
                <a16:creationId xmlns:a16="http://schemas.microsoft.com/office/drawing/2014/main" id="{AD3B1B4F-8F2B-BAD7-7046-E334AA352C85}"/>
              </a:ext>
            </a:extLst>
          </p:cNvPr>
          <p:cNvSpPr/>
          <p:nvPr/>
        </p:nvSpPr>
        <p:spPr>
          <a:xfrm>
            <a:off x="721590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5" name="Text 13">
            <a:extLst>
              <a:ext uri="{FF2B5EF4-FFF2-40B4-BE49-F238E27FC236}">
                <a16:creationId xmlns:a16="http://schemas.microsoft.com/office/drawing/2014/main" id="{04F1CDE3-0EA5-FA26-4DE3-59B07D921B81}"/>
              </a:ext>
            </a:extLst>
          </p:cNvPr>
          <p:cNvSpPr/>
          <p:nvPr/>
        </p:nvSpPr>
        <p:spPr>
          <a:xfrm>
            <a:off x="737038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Reports</a:t>
            </a:r>
            <a:endParaRPr lang="en-US" sz="2000" dirty="0"/>
          </a:p>
        </p:txBody>
      </p:sp>
      <p:sp>
        <p:nvSpPr>
          <p:cNvPr id="16" name="Shape 14">
            <a:extLst>
              <a:ext uri="{FF2B5EF4-FFF2-40B4-BE49-F238E27FC236}">
                <a16:creationId xmlns:a16="http://schemas.microsoft.com/office/drawing/2014/main" id="{98518480-F214-23FA-D224-7A5F2D59FA03}"/>
              </a:ext>
            </a:extLst>
          </p:cNvPr>
          <p:cNvSpPr/>
          <p:nvPr/>
        </p:nvSpPr>
        <p:spPr>
          <a:xfrm>
            <a:off x="595342" y="4897041"/>
            <a:ext cx="978202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7" name="Text 15">
            <a:extLst>
              <a:ext uri="{FF2B5EF4-FFF2-40B4-BE49-F238E27FC236}">
                <a16:creationId xmlns:a16="http://schemas.microsoft.com/office/drawing/2014/main" id="{11FAEA38-1106-3F71-0650-95AE818E4EE6}"/>
              </a:ext>
            </a:extLst>
          </p:cNvPr>
          <p:cNvSpPr/>
          <p:nvPr/>
        </p:nvSpPr>
        <p:spPr>
          <a:xfrm>
            <a:off x="749826" y="5051524"/>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Mind map</a:t>
            </a:r>
            <a:endParaRPr lang="en-US" sz="2000" dirty="0"/>
          </a:p>
        </p:txBody>
      </p:sp>
      <p:sp>
        <p:nvSpPr>
          <p:cNvPr id="18" name="Text 16">
            <a:extLst>
              <a:ext uri="{FF2B5EF4-FFF2-40B4-BE49-F238E27FC236}">
                <a16:creationId xmlns:a16="http://schemas.microsoft.com/office/drawing/2014/main" id="{A3A743A5-6606-5B4B-7A97-0E48E0FFEAFC}"/>
              </a:ext>
            </a:extLst>
          </p:cNvPr>
          <p:cNvSpPr/>
          <p:nvPr/>
        </p:nvSpPr>
        <p:spPr>
          <a:xfrm>
            <a:off x="595253" y="6054506"/>
            <a:ext cx="9782116" cy="297716"/>
          </a:xfrm>
          <a:prstGeom prst="rect">
            <a:avLst/>
          </a:prstGeom>
          <a:noFill/>
          <a:ln/>
        </p:spPr>
        <p:txBody>
          <a:bodyPr wrap="none" lIns="0" tIns="0" rIns="0" bIns="0" rtlCol="0" anchor="t"/>
          <a:lstStyle/>
          <a:p>
            <a:pPr>
              <a:lnSpc>
                <a:spcPts val="2325"/>
              </a:lnSpc>
            </a:pPr>
            <a:endParaRPr lang="en-US" sz="2000" dirty="0"/>
          </a:p>
        </p:txBody>
      </p:sp>
      <p:sp>
        <p:nvSpPr>
          <p:cNvPr id="19" name="Shape 22">
            <a:extLst>
              <a:ext uri="{FF2B5EF4-FFF2-40B4-BE49-F238E27FC236}">
                <a16:creationId xmlns:a16="http://schemas.microsoft.com/office/drawing/2014/main" id="{A9290CAF-807B-CD75-6DA1-E2F56E2CAA58}"/>
              </a:ext>
            </a:extLst>
          </p:cNvPr>
          <p:cNvSpPr/>
          <p:nvPr/>
        </p:nvSpPr>
        <p:spPr>
          <a:xfrm>
            <a:off x="595343" y="5954424"/>
            <a:ext cx="9787832" cy="1088153"/>
          </a:xfrm>
          <a:prstGeom prst="roundRect">
            <a:avLst>
              <a:gd name="adj" fmla="val 4994"/>
            </a:avLst>
          </a:prstGeom>
          <a:solidFill>
            <a:srgbClr val="FAD3B8"/>
          </a:solidFill>
          <a:ln/>
        </p:spPr>
        <p: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Easy sharing in university Google accounts, even available in Canvas.</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latin typeface="Open Sans" panose="020B0606030504020204" pitchFamily="34" charset="0"/>
                <a:ea typeface="Open Sans" panose="020B0606030504020204" pitchFamily="34" charset="0"/>
                <a:cs typeface="Open Sans" panose="020B0606030504020204" pitchFamily="34" charset="0"/>
              </a:rPr>
              <a:t>More on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later.</a:t>
            </a:r>
          </a:p>
        </p:txBody>
      </p:sp>
      <p:pic>
        <p:nvPicPr>
          <p:cNvPr id="5122" name="Picture 2" descr="NotebookLM logo Google AI">
            <a:extLst>
              <a:ext uri="{FF2B5EF4-FFF2-40B4-BE49-F238E27FC236}">
                <a16:creationId xmlns:a16="http://schemas.microsoft.com/office/drawing/2014/main" id="{E3098F9F-F0DA-237B-D7A8-40BD68182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311" y="495459"/>
            <a:ext cx="4762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21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2" y="3156644"/>
            <a:ext cx="37987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RAG Chatbot</a:t>
            </a:r>
            <a:endParaRPr lang="en-US" sz="2925" dirty="0"/>
          </a:p>
        </p:txBody>
      </p:sp>
      <p:sp>
        <p:nvSpPr>
          <p:cNvPr id="4" name="Text 1"/>
          <p:cNvSpPr/>
          <p:nvPr/>
        </p:nvSpPr>
        <p:spPr>
          <a:xfrm>
            <a:off x="595343" y="3844945"/>
            <a:ext cx="56673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4310092"/>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 Visit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chat.derivative-securities.org</a:t>
            </a:r>
            <a:endParaRPr lang="en-US" sz="2000" dirty="0"/>
          </a:p>
        </p:txBody>
      </p:sp>
      <p:sp>
        <p:nvSpPr>
          <p:cNvPr id="6" name="Text 3"/>
          <p:cNvSpPr/>
          <p:nvPr/>
        </p:nvSpPr>
        <p:spPr>
          <a:xfrm>
            <a:off x="586013" y="4775239"/>
            <a:ext cx="56673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690788"/>
            <a:ext cx="4926687"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Agents = Enhanced Chatbots</a:t>
            </a:r>
            <a:endParaRPr lang="en-US" sz="2925" dirty="0"/>
          </a:p>
        </p:txBody>
      </p:sp>
      <p:sp>
        <p:nvSpPr>
          <p:cNvPr id="4" name="Shape 1"/>
          <p:cNvSpPr/>
          <p:nvPr/>
        </p:nvSpPr>
        <p:spPr>
          <a:xfrm>
            <a:off x="4685004" y="2798905"/>
            <a:ext cx="5667316" cy="1539052"/>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64626" y="3015019"/>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Definition</a:t>
            </a:r>
            <a:endParaRPr lang="en-US" sz="2000" dirty="0"/>
          </a:p>
        </p:txBody>
      </p:sp>
      <p:sp>
        <p:nvSpPr>
          <p:cNvPr id="6" name="Text 3"/>
          <p:cNvSpPr/>
          <p:nvPr/>
        </p:nvSpPr>
        <p:spPr>
          <a:xfrm>
            <a:off x="4864626" y="3478021"/>
            <a:ext cx="5308073" cy="791519"/>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 AI agent is a chatbot equipped with tools to perform actions beyond conversation.</a:t>
            </a:r>
            <a:endParaRPr lang="en-US" sz="2000" dirty="0"/>
          </a:p>
        </p:txBody>
      </p:sp>
      <p:sp>
        <p:nvSpPr>
          <p:cNvPr id="8" name="Text 5"/>
          <p:cNvSpPr/>
          <p:nvPr/>
        </p:nvSpPr>
        <p:spPr>
          <a:xfrm>
            <a:off x="7772668" y="3015019"/>
            <a:ext cx="1860679" cy="232619"/>
          </a:xfrm>
          <a:prstGeom prst="rect">
            <a:avLst/>
          </a:prstGeom>
          <a:noFill/>
          <a:ln/>
        </p:spPr>
        <p:txBody>
          <a:bodyPr wrap="none" lIns="0" tIns="0" rIns="0" bIns="0" rtlCol="0" anchor="t"/>
          <a:lstStyle/>
          <a:p>
            <a:pPr>
              <a:lnSpc>
                <a:spcPts val="1800"/>
              </a:lnSpc>
            </a:pPr>
            <a:endParaRPr lang="en-US" sz="1463" dirty="0"/>
          </a:p>
        </p:txBody>
      </p:sp>
      <p:sp>
        <p:nvSpPr>
          <p:cNvPr id="9" name="Text 6"/>
          <p:cNvSpPr/>
          <p:nvPr/>
        </p:nvSpPr>
        <p:spPr>
          <a:xfrm>
            <a:off x="7772668" y="3336935"/>
            <a:ext cx="2450306" cy="1190864"/>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710143" y="4831049"/>
            <a:ext cx="5667316" cy="1591521"/>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4864626" y="4985533"/>
            <a:ext cx="186192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Database Integration</a:t>
            </a:r>
            <a:endParaRPr lang="en-US" sz="2000" dirty="0"/>
          </a:p>
        </p:txBody>
      </p:sp>
      <p:sp>
        <p:nvSpPr>
          <p:cNvPr id="12" name="Text 9"/>
          <p:cNvSpPr/>
          <p:nvPr/>
        </p:nvSpPr>
        <p:spPr>
          <a:xfrm>
            <a:off x="4875780" y="5481621"/>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Database tools are particularly valuable for chatbots in financial applications.</a:t>
            </a:r>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44278" y="2151606"/>
            <a:ext cx="508143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for Financial Services:</a:t>
            </a:r>
            <a:endParaRPr lang="en-US" sz="2925" dirty="0"/>
          </a:p>
        </p:txBody>
      </p:sp>
      <p:sp>
        <p:nvSpPr>
          <p:cNvPr id="3" name="Text 1"/>
          <p:cNvSpPr/>
          <p:nvPr/>
        </p:nvSpPr>
        <p:spPr>
          <a:xfrm>
            <a:off x="744156" y="3363577"/>
            <a:ext cx="9558873"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 Through data providers, Claude (for Financial Services) has real-time </a:t>
            </a:r>
          </a:p>
          <a:p>
            <a:pPr>
              <a:lnSpc>
                <a:spcPts val="2325"/>
              </a:lnSpc>
            </a:pPr>
            <a:r>
              <a:rPr lang="en-US" sz="2000" dirty="0">
                <a:solidFill>
                  <a:srgbClr val="2B2E3C"/>
                </a:solidFill>
                <a:latin typeface="Open Sans" pitchFamily="34" charset="0"/>
                <a:ea typeface="Open Sans" pitchFamily="34" charset="-122"/>
                <a:cs typeface="Open Sans" pitchFamily="34" charset="-120"/>
              </a:rPr>
              <a:t>access to comprehensive financial information.</a:t>
            </a:r>
            <a:endParaRPr lang="en-US" sz="2000" dirty="0"/>
          </a:p>
        </p:txBody>
      </p:sp>
      <p:sp>
        <p:nvSpPr>
          <p:cNvPr id="4" name="Shape 2"/>
          <p:cNvSpPr/>
          <p:nvPr/>
        </p:nvSpPr>
        <p:spPr>
          <a:xfrm>
            <a:off x="595343" y="3404013"/>
            <a:ext cx="45719" cy="520287"/>
          </a:xfrm>
          <a:prstGeom prst="rect">
            <a:avLst/>
          </a:prstGeom>
          <a:solidFill>
            <a:srgbClr val="D2600F"/>
          </a:solidFill>
          <a:ln/>
        </p:spPr>
        <p:txBody>
          <a:bodyPr/>
          <a:lstStyle/>
          <a:p>
            <a:endParaRPr lang="en-US" sz="1350"/>
          </a:p>
        </p:txBody>
      </p:sp>
      <p:pic>
        <p:nvPicPr>
          <p:cNvPr id="5" name="Image 0" descr="preencoded.png"/>
          <p:cNvPicPr>
            <a:picLocks noChangeAspect="1"/>
          </p:cNvPicPr>
          <p:nvPr/>
        </p:nvPicPr>
        <p:blipFill>
          <a:blip r:embed="rId3"/>
          <a:stretch>
            <a:fillRect/>
          </a:stretch>
        </p:blipFill>
        <p:spPr>
          <a:xfrm>
            <a:off x="595343" y="4411891"/>
            <a:ext cx="297626" cy="297626"/>
          </a:xfrm>
          <a:prstGeom prst="rect">
            <a:avLst/>
          </a:prstGeom>
        </p:spPr>
      </p:pic>
      <p:sp>
        <p:nvSpPr>
          <p:cNvPr id="6" name="Text 3"/>
          <p:cNvSpPr/>
          <p:nvPr/>
        </p:nvSpPr>
        <p:spPr>
          <a:xfrm>
            <a:off x="1078974"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 Platforms</a:t>
            </a:r>
            <a:endParaRPr lang="en-US" sz="2000" dirty="0"/>
          </a:p>
        </p:txBody>
      </p:sp>
      <p:sp>
        <p:nvSpPr>
          <p:cNvPr id="7" name="Text 4"/>
          <p:cNvSpPr/>
          <p:nvPr/>
        </p:nvSpPr>
        <p:spPr>
          <a:xfrm>
            <a:off x="1078974" y="4828672"/>
            <a:ext cx="2653010" cy="668770"/>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Box, Daloopa, Databricks</a:t>
            </a:r>
            <a:endParaRPr lang="en-US" sz="2000" dirty="0"/>
          </a:p>
        </p:txBody>
      </p:sp>
      <p:pic>
        <p:nvPicPr>
          <p:cNvPr id="8" name="Image 1" descr="preencoded.png"/>
          <p:cNvPicPr>
            <a:picLocks noChangeAspect="1"/>
          </p:cNvPicPr>
          <p:nvPr/>
        </p:nvPicPr>
        <p:blipFill>
          <a:blip r:embed="rId4"/>
          <a:stretch>
            <a:fillRect/>
          </a:stretch>
        </p:blipFill>
        <p:spPr>
          <a:xfrm>
            <a:off x="3917990" y="4411891"/>
            <a:ext cx="297626" cy="297626"/>
          </a:xfrm>
          <a:prstGeom prst="rect">
            <a:avLst/>
          </a:prstGeom>
        </p:spPr>
      </p:pic>
      <p:sp>
        <p:nvSpPr>
          <p:cNvPr id="9" name="Text 5"/>
          <p:cNvSpPr/>
          <p:nvPr/>
        </p:nvSpPr>
        <p:spPr>
          <a:xfrm>
            <a:off x="4401622"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Financial Data</a:t>
            </a:r>
            <a:endParaRPr lang="en-US" sz="2000" dirty="0"/>
          </a:p>
        </p:txBody>
      </p:sp>
      <p:sp>
        <p:nvSpPr>
          <p:cNvPr id="10" name="Text 6"/>
          <p:cNvSpPr/>
          <p:nvPr/>
        </p:nvSpPr>
        <p:spPr>
          <a:xfrm>
            <a:off x="4399167" y="4828672"/>
            <a:ext cx="265310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FactSet, Morningstar, </a:t>
            </a:r>
          </a:p>
          <a:p>
            <a:pPr>
              <a:lnSpc>
                <a:spcPts val="2325"/>
              </a:lnSpc>
            </a:pPr>
            <a:r>
              <a:rPr lang="en-US" sz="2000" dirty="0">
                <a:solidFill>
                  <a:srgbClr val="2B2E3C"/>
                </a:solidFill>
                <a:latin typeface="Open Sans" pitchFamily="34" charset="0"/>
                <a:ea typeface="Open Sans" pitchFamily="34" charset="-122"/>
                <a:cs typeface="Open Sans" pitchFamily="34" charset="-120"/>
              </a:rPr>
              <a:t>Palantir</a:t>
            </a:r>
            <a:endParaRPr lang="en-US" sz="2000" dirty="0"/>
          </a:p>
        </p:txBody>
      </p:sp>
      <p:pic>
        <p:nvPicPr>
          <p:cNvPr id="11" name="Image 2" descr="preencoded.png"/>
          <p:cNvPicPr>
            <a:picLocks noChangeAspect="1"/>
          </p:cNvPicPr>
          <p:nvPr/>
        </p:nvPicPr>
        <p:blipFill>
          <a:blip r:embed="rId5"/>
          <a:stretch>
            <a:fillRect/>
          </a:stretch>
        </p:blipFill>
        <p:spPr>
          <a:xfrm>
            <a:off x="7240727" y="4411891"/>
            <a:ext cx="297626" cy="297626"/>
          </a:xfrm>
          <a:prstGeom prst="rect">
            <a:avLst/>
          </a:prstGeom>
        </p:spPr>
      </p:pic>
      <p:sp>
        <p:nvSpPr>
          <p:cNvPr id="12" name="Text 7"/>
          <p:cNvSpPr/>
          <p:nvPr/>
        </p:nvSpPr>
        <p:spPr>
          <a:xfrm>
            <a:off x="7724358"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Market Intelligence</a:t>
            </a:r>
            <a:endParaRPr lang="en-US" sz="2000" dirty="0"/>
          </a:p>
        </p:txBody>
      </p:sp>
      <p:sp>
        <p:nvSpPr>
          <p:cNvPr id="13" name="Text 8"/>
          <p:cNvSpPr/>
          <p:nvPr/>
        </p:nvSpPr>
        <p:spPr>
          <a:xfrm>
            <a:off x="7719450" y="4828672"/>
            <a:ext cx="2653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PitchBook, S&amp;P Global, Snowflake</a:t>
            </a:r>
            <a:endParaRPr 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12488" y="2077580"/>
            <a:ext cx="661859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MBAs Should Learn about Agents</a:t>
            </a:r>
            <a:endParaRPr lang="en-US" sz="2925" dirty="0"/>
          </a:p>
        </p:txBody>
      </p:sp>
      <p:sp>
        <p:nvSpPr>
          <p:cNvPr id="3" name="Text 1"/>
          <p:cNvSpPr/>
          <p:nvPr/>
        </p:nvSpPr>
        <p:spPr>
          <a:xfrm>
            <a:off x="818585" y="3398371"/>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Fortune, September 14, 2025:</a:t>
            </a:r>
            <a:endParaRPr lang="en-US" sz="2000" dirty="0"/>
          </a:p>
        </p:txBody>
      </p:sp>
      <p:sp>
        <p:nvSpPr>
          <p:cNvPr id="4" name="Text 2"/>
          <p:cNvSpPr/>
          <p:nvPr/>
        </p:nvSpPr>
        <p:spPr>
          <a:xfrm>
            <a:off x="818585" y="4012376"/>
            <a:ext cx="9558873" cy="893147"/>
          </a:xfrm>
          <a:prstGeom prst="rect">
            <a:avLst/>
          </a:prstGeom>
          <a:noFill/>
          <a:ln/>
        </p:spPr>
        <p:txBody>
          <a:bodyPr wrap="square" lIns="0" tIns="0" rIns="0" bIns="0" rtlCol="0" anchor="t"/>
          <a:lstStyle/>
          <a:p>
            <a:pPr>
              <a:lnSpc>
                <a:spcPts val="2325"/>
              </a:lnSpc>
            </a:pPr>
            <a:r>
              <a:rPr lang="en-US" sz="2000" dirty="0" err="1">
                <a:solidFill>
                  <a:srgbClr val="2B2E3C"/>
                </a:solidFill>
                <a:latin typeface="Open Sans" pitchFamily="34" charset="0"/>
                <a:ea typeface="Open Sans" pitchFamily="34" charset="-122"/>
                <a:cs typeface="Open Sans" pitchFamily="34" charset="-120"/>
              </a:rPr>
              <a:t>PromptQL</a:t>
            </a:r>
            <a:r>
              <a:rPr lang="en-US" sz="2000" dirty="0">
                <a:solidFill>
                  <a:srgbClr val="2B2E3C"/>
                </a:solidFill>
                <a:latin typeface="Open Sans" pitchFamily="34" charset="0"/>
                <a:ea typeface="Open Sans" pitchFamily="34" charset="-122"/>
                <a:cs typeface="Open Sans" pitchFamily="34" charset="-120"/>
              </a:rPr>
              <a:t>, an enterprise AI platform created by San Francisco-based developer tooling company Hasura, is doling out </a:t>
            </a:r>
            <a:r>
              <a:rPr lang="en-US" sz="2000" b="1" dirty="0">
                <a:solidFill>
                  <a:srgbClr val="D2600F"/>
                </a:solidFill>
                <a:latin typeface="Open Sans" pitchFamily="34" charset="0"/>
                <a:ea typeface="Open Sans" pitchFamily="34" charset="-122"/>
                <a:cs typeface="Open Sans" pitchFamily="34" charset="-120"/>
              </a:rPr>
              <a:t>$900-per-hour</a:t>
            </a:r>
            <a:r>
              <a:rPr lang="en-US" sz="2000" dirty="0">
                <a:solidFill>
                  <a:srgbClr val="2B2E3C"/>
                </a:solidFill>
                <a:latin typeface="Open Sans" pitchFamily="34" charset="0"/>
                <a:ea typeface="Open Sans" pitchFamily="34" charset="-122"/>
                <a:cs typeface="Open Sans" pitchFamily="34" charset="-120"/>
              </a:rPr>
              <a:t> wages to its engineers tasked with building and deploying AI agents to analyze internal company data using large language models (LLMs).</a:t>
            </a:r>
            <a:endParaRPr lang="en-US" sz="2000" dirty="0"/>
          </a:p>
        </p:txBody>
      </p:sp>
      <p:sp>
        <p:nvSpPr>
          <p:cNvPr id="5" name="Text 3"/>
          <p:cNvSpPr/>
          <p:nvPr/>
        </p:nvSpPr>
        <p:spPr>
          <a:xfrm>
            <a:off x="818585" y="5604455"/>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Tanmai Gopal, PromptQL's cofounder and CEO, said '</a:t>
            </a:r>
            <a:r>
              <a:rPr lang="en-US" sz="2000" b="1" dirty="0">
                <a:solidFill>
                  <a:srgbClr val="D2600F"/>
                </a:solidFill>
                <a:latin typeface="Open Sans" pitchFamily="34" charset="0"/>
                <a:ea typeface="Open Sans" pitchFamily="34" charset="-122"/>
                <a:cs typeface="Open Sans" pitchFamily="34" charset="-120"/>
              </a:rPr>
              <a:t>MBA types</a:t>
            </a:r>
            <a:r>
              <a:rPr lang="en-US" sz="2000" dirty="0">
                <a:solidFill>
                  <a:srgbClr val="2B2E3C"/>
                </a:solidFill>
                <a:latin typeface="Open Sans" pitchFamily="34" charset="0"/>
                <a:ea typeface="Open Sans" pitchFamily="34" charset="-122"/>
                <a:cs typeface="Open Sans" pitchFamily="34" charset="-120"/>
              </a:rPr>
              <a:t> ... are very strategic thinkers, and they're smart people, but they </a:t>
            </a:r>
            <a:r>
              <a:rPr lang="en-US" sz="2000" b="1" dirty="0">
                <a:solidFill>
                  <a:srgbClr val="D2600F"/>
                </a:solidFill>
                <a:latin typeface="Open Sans" pitchFamily="34" charset="0"/>
                <a:ea typeface="Open Sans" pitchFamily="34" charset="-122"/>
                <a:cs typeface="Open Sans" pitchFamily="34" charset="-120"/>
              </a:rPr>
              <a:t>don't have an an intuition for what AI can do</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6" name="Shape 4"/>
          <p:cNvSpPr/>
          <p:nvPr/>
        </p:nvSpPr>
        <p:spPr>
          <a:xfrm flipH="1">
            <a:off x="549624" y="3398371"/>
            <a:ext cx="45719" cy="3040529"/>
          </a:xfrm>
          <a:prstGeom prst="rect">
            <a:avLst/>
          </a:prstGeom>
          <a:solidFill>
            <a:srgbClr val="D2600F"/>
          </a:solidFill>
          <a:ln/>
        </p:spPr>
        <p:txBody>
          <a:bodyPr/>
          <a:lstStyle/>
          <a:p>
            <a:endParaRPr lang="en-US" sz="13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5343" y="1353030"/>
            <a:ext cx="46080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From Makers to Checkers</a:t>
            </a:r>
            <a:endParaRPr lang="en-US" sz="2925" dirty="0"/>
          </a:p>
        </p:txBody>
      </p:sp>
      <p:sp>
        <p:nvSpPr>
          <p:cNvPr id="3" name="Text 1"/>
          <p:cNvSpPr/>
          <p:nvPr/>
        </p:nvSpPr>
        <p:spPr>
          <a:xfrm>
            <a:off x="612488" y="2445397"/>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Derek Waldron, JP Morgan Chief Analytics Officer:</a:t>
            </a:r>
            <a:endParaRPr lang="en-US" sz="2000" dirty="0"/>
          </a:p>
        </p:txBody>
      </p:sp>
      <p:sp>
        <p:nvSpPr>
          <p:cNvPr id="4" name="Text 2"/>
          <p:cNvSpPr/>
          <p:nvPr/>
        </p:nvSpPr>
        <p:spPr>
          <a:xfrm>
            <a:off x="818585" y="307499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What we're working towards is that every employee will have their own personalized AI assistant; every process is powered by AI agents, and every client experience has an AI concierge.</a:t>
            </a:r>
            <a:endParaRPr lang="en-US" sz="2000" dirty="0"/>
          </a:p>
        </p:txBody>
      </p:sp>
      <p:sp>
        <p:nvSpPr>
          <p:cNvPr id="5" name="Text 3"/>
          <p:cNvSpPr/>
          <p:nvPr/>
        </p:nvSpPr>
        <p:spPr>
          <a:xfrm>
            <a:off x="818584" y="4198426"/>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You'll still have people at the top who are managing and have relationships with clients, but many, many of the processes underneath are now being done by AI systems.</a:t>
            </a:r>
            <a:endParaRPr lang="en-US" sz="2000" dirty="0"/>
          </a:p>
        </p:txBody>
      </p:sp>
      <p:sp>
        <p:nvSpPr>
          <p:cNvPr id="6" name="Text 4"/>
          <p:cNvSpPr/>
          <p:nvPr/>
        </p:nvSpPr>
        <p:spPr>
          <a:xfrm>
            <a:off x="818583" y="532186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Workers would shift from being creators of reports or software updates, or 'makers' ... to 'checkers' or managers of AI agents doing that work.</a:t>
            </a:r>
            <a:endParaRPr lang="en-US" sz="2000" dirty="0"/>
          </a:p>
        </p:txBody>
      </p:sp>
      <p:sp>
        <p:nvSpPr>
          <p:cNvPr id="7" name="Shape 5"/>
          <p:cNvSpPr/>
          <p:nvPr/>
        </p:nvSpPr>
        <p:spPr>
          <a:xfrm>
            <a:off x="595343" y="3035558"/>
            <a:ext cx="17145" cy="2921169"/>
          </a:xfrm>
          <a:prstGeom prst="rect">
            <a:avLst/>
          </a:prstGeom>
          <a:solidFill>
            <a:srgbClr val="D2600F"/>
          </a:solidFill>
          <a:ln/>
        </p:spPr>
        <p:txBody>
          <a:bodyPr/>
          <a:lstStyle/>
          <a:p>
            <a:endParaRPr lang="en-US" sz="13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1407500"/>
            <a:ext cx="6852134" cy="5118486"/>
          </a:xfrm>
          <a:prstGeom prst="rect">
            <a:avLst/>
          </a:prstGeom>
        </p:spPr>
      </p:pic>
      <p:sp>
        <p:nvSpPr>
          <p:cNvPr id="3" name="Text 0"/>
          <p:cNvSpPr/>
          <p:nvPr/>
        </p:nvSpPr>
        <p:spPr>
          <a:xfrm>
            <a:off x="7926884" y="3430730"/>
            <a:ext cx="3721358" cy="903815"/>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Chatbot </a:t>
            </a:r>
          </a:p>
          <a:p>
            <a:pPr>
              <a:lnSpc>
                <a:spcPts val="3638"/>
              </a:lnSpc>
            </a:pPr>
            <a:r>
              <a:rPr lang="en-US" sz="2925" dirty="0">
                <a:solidFill>
                  <a:srgbClr val="2C3F42"/>
                </a:solidFill>
                <a:latin typeface="Bitter Medium" pitchFamily="34" charset="0"/>
                <a:ea typeface="Bitter Medium" pitchFamily="34" charset="-122"/>
                <a:cs typeface="Bitter Medium" pitchFamily="34" charset="-120"/>
              </a:rPr>
              <a:t>Architecture</a:t>
            </a:r>
            <a:endParaRPr lang="en-US" sz="2925" dirty="0"/>
          </a:p>
        </p:txBody>
      </p:sp>
      <p:sp>
        <p:nvSpPr>
          <p:cNvPr id="4" name="Text 1"/>
          <p:cNvSpPr/>
          <p:nvPr/>
        </p:nvSpPr>
        <p:spPr>
          <a:xfrm>
            <a:off x="5470684" y="4310003"/>
            <a:ext cx="4912400"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5211" y="2345871"/>
            <a:ext cx="6752517" cy="5044072"/>
          </a:xfrm>
          <a:prstGeom prst="rect">
            <a:avLst/>
          </a:prstGeom>
        </p:spPr>
      </p:pic>
      <p:sp>
        <p:nvSpPr>
          <p:cNvPr id="3" name="Text 0"/>
          <p:cNvSpPr/>
          <p:nvPr/>
        </p:nvSpPr>
        <p:spPr>
          <a:xfrm>
            <a:off x="4240572" y="146400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570822" y="3878857"/>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(1) User prompt → LLM</a:t>
            </a:r>
            <a:endParaRPr lang="en-US" sz="2000" dirty="0"/>
          </a:p>
        </p:txBody>
      </p:sp>
      <p:sp>
        <p:nvSpPr>
          <p:cNvPr id="5" name="Text 2"/>
          <p:cNvSpPr/>
          <p:nvPr/>
        </p:nvSpPr>
        <p:spPr>
          <a:xfrm>
            <a:off x="7570822" y="4452505"/>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be multiple rounds </a:t>
            </a:r>
          </a:p>
          <a:p>
            <a:pPr>
              <a:lnSpc>
                <a:spcPts val="2325"/>
              </a:lnSpc>
            </a:pPr>
            <a:r>
              <a:rPr lang="en-US" sz="2000" dirty="0">
                <a:solidFill>
                  <a:srgbClr val="2B2E3C"/>
                </a:solidFill>
                <a:latin typeface="Open Sans" pitchFamily="34" charset="0"/>
                <a:ea typeface="Open Sans" pitchFamily="34" charset="-122"/>
                <a:cs typeface="Open Sans" pitchFamily="34" charset="-120"/>
              </a:rPr>
              <a:t>to clarify prompt</a:t>
            </a:r>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9717" y="2193472"/>
            <a:ext cx="6920274" cy="5169384"/>
          </a:xfrm>
          <a:prstGeom prst="rect">
            <a:avLst/>
          </a:prstGeom>
        </p:spPr>
      </p:pic>
      <p:sp>
        <p:nvSpPr>
          <p:cNvPr id="3" name="Text 0"/>
          <p:cNvSpPr/>
          <p:nvPr/>
        </p:nvSpPr>
        <p:spPr>
          <a:xfrm>
            <a:off x="4313700" y="106364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5977979" y="4094173"/>
            <a:ext cx="4405104" cy="238155"/>
          </a:xfrm>
          <a:prstGeom prst="rect">
            <a:avLst/>
          </a:prstGeom>
          <a:noFill/>
          <a:ln/>
        </p:spPr>
        <p:txBody>
          <a:bodyPr wrap="none" lIns="0" tIns="0" rIns="0" bIns="0" rtlCol="0" anchor="t"/>
          <a:lstStyle/>
          <a:p>
            <a:pPr>
              <a:lnSpc>
                <a:spcPts val="1875"/>
              </a:lnSpc>
            </a:pPr>
            <a:endParaRPr lang="en-US" sz="1163" dirty="0"/>
          </a:p>
        </p:txBody>
      </p:sp>
      <p:sp>
        <p:nvSpPr>
          <p:cNvPr id="5" name="Text 2"/>
          <p:cNvSpPr/>
          <p:nvPr/>
        </p:nvSpPr>
        <p:spPr>
          <a:xfrm>
            <a:off x="7661378" y="4448934"/>
            <a:ext cx="4405104"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(2) SQL → Data Warehouse</a:t>
            </a:r>
            <a:endParaRPr 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39043"/>
            <a:ext cx="6849190" cy="5116286"/>
          </a:xfrm>
          <a:prstGeom prst="rect">
            <a:avLst/>
          </a:prstGeom>
        </p:spPr>
      </p:pic>
      <p:sp>
        <p:nvSpPr>
          <p:cNvPr id="3" name="Text 0"/>
          <p:cNvSpPr/>
          <p:nvPr/>
        </p:nvSpPr>
        <p:spPr>
          <a:xfrm>
            <a:off x="4320183" y="1148191"/>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612334" y="4135104"/>
            <a:ext cx="4418714" cy="297716"/>
          </a:xfrm>
          <a:prstGeom prst="rect">
            <a:avLst/>
          </a:prstGeom>
          <a:noFill/>
          <a:ln/>
        </p:spPr>
        <p:txBody>
          <a:bodyPr wrap="none" lIns="0" tIns="0" rIns="0" bIns="0" rtlCol="0" anchor="t"/>
          <a:lstStyle/>
          <a:p>
            <a:pPr>
              <a:lnSpc>
                <a:spcPts val="2325"/>
              </a:lnSpc>
            </a:pPr>
            <a:r>
              <a:rPr lang="en-US" sz="1463" dirty="0">
                <a:solidFill>
                  <a:srgbClr val="2B2E3C"/>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(3) Data or Error → Agent </a:t>
            </a:r>
            <a:endParaRPr lang="en-US" sz="2000" dirty="0"/>
          </a:p>
        </p:txBody>
      </p:sp>
      <p:sp>
        <p:nvSpPr>
          <p:cNvPr id="5" name="Text 2"/>
          <p:cNvSpPr/>
          <p:nvPr/>
        </p:nvSpPr>
        <p:spPr>
          <a:xfrm>
            <a:off x="7612334" y="4710181"/>
            <a:ext cx="4202222"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Error message will be sent </a:t>
            </a:r>
          </a:p>
          <a:p>
            <a:pPr>
              <a:lnSpc>
                <a:spcPts val="2325"/>
              </a:lnSpc>
            </a:pPr>
            <a:r>
              <a:rPr lang="en-US" sz="2000" dirty="0">
                <a:solidFill>
                  <a:srgbClr val="2B2E3C"/>
                </a:solidFill>
                <a:latin typeface="Open Sans" pitchFamily="34" charset="0"/>
                <a:ea typeface="Open Sans" pitchFamily="34" charset="-122"/>
                <a:cs typeface="Open Sans" pitchFamily="34" charset="-120"/>
              </a:rPr>
              <a:t>to LLM for new SQL</a:t>
            </a:r>
            <a:endParaRPr 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41663"/>
            <a:ext cx="7013771" cy="5239226"/>
          </a:xfrm>
          <a:prstGeom prst="rect">
            <a:avLst/>
          </a:prstGeom>
        </p:spPr>
      </p:pic>
      <p:sp>
        <p:nvSpPr>
          <p:cNvPr id="3" name="Text 0"/>
          <p:cNvSpPr/>
          <p:nvPr/>
        </p:nvSpPr>
        <p:spPr>
          <a:xfrm>
            <a:off x="4249513" y="1128812"/>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838961" y="2826918"/>
            <a:ext cx="410078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(3) Data → User</a:t>
            </a:r>
            <a:endParaRPr lang="en-US" sz="2000" dirty="0"/>
          </a:p>
        </p:txBody>
      </p:sp>
      <p:sp>
        <p:nvSpPr>
          <p:cNvPr id="5" name="Text 2"/>
          <p:cNvSpPr/>
          <p:nvPr/>
        </p:nvSpPr>
        <p:spPr>
          <a:xfrm>
            <a:off x="7381761" y="4142699"/>
            <a:ext cx="4100780" cy="1034280"/>
          </a:xfrm>
          <a:prstGeom prst="rect">
            <a:avLst/>
          </a:prstGeom>
          <a:noFill/>
          <a:ln/>
        </p:spPr>
        <p:txBody>
          <a:bodyPr wrap="square" lIns="0" tIns="0" rIns="0" bIns="0" rtlCol="0" anchor="t"/>
          <a:lstStyle/>
          <a:p>
            <a:pPr lvl="1">
              <a:lnSpc>
                <a:spcPts val="2325"/>
              </a:lnSpc>
            </a:pPr>
            <a:r>
              <a:rPr lang="en-US" sz="2000" dirty="0">
                <a:solidFill>
                  <a:srgbClr val="2B2E3C"/>
                </a:solidFill>
                <a:latin typeface="Open Sans" pitchFamily="34" charset="0"/>
                <a:ea typeface="Open Sans" pitchFamily="34" charset="-122"/>
                <a:cs typeface="Open Sans" pitchFamily="34" charset="-120"/>
              </a:rPr>
              <a:t>Could attach more tools.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For example, Python to</a:t>
            </a:r>
          </a:p>
          <a:p>
            <a:pPr lvl="1">
              <a:lnSpc>
                <a:spcPts val="2325"/>
              </a:lnSpc>
            </a:pPr>
            <a:r>
              <a:rPr lang="en-US" sz="2000" dirty="0">
                <a:solidFill>
                  <a:srgbClr val="2B2E3C"/>
                </a:solidFill>
                <a:latin typeface="Open Sans" pitchFamily="34" charset="0"/>
                <a:ea typeface="Open Sans" pitchFamily="34" charset="-122"/>
                <a:cs typeface="Open Sans" pitchFamily="34" charset="-120"/>
              </a:rPr>
              <a:t> analyze data.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Then Output → User</a:t>
            </a: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10972800" cy="1973425"/>
          </a:xfrm>
          <a:prstGeom prst="rect">
            <a:avLst/>
          </a:prstGeom>
        </p:spPr>
      </p:pic>
      <p:sp>
        <p:nvSpPr>
          <p:cNvPr id="3" name="Text 0"/>
          <p:cNvSpPr/>
          <p:nvPr/>
        </p:nvSpPr>
        <p:spPr>
          <a:xfrm>
            <a:off x="595343" y="3938081"/>
            <a:ext cx="603700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Rice Business Data Portal</a:t>
            </a:r>
            <a:endParaRPr lang="en-US" sz="2925" dirty="0"/>
          </a:p>
        </p:txBody>
      </p:sp>
      <p:sp>
        <p:nvSpPr>
          <p:cNvPr id="4" name="Text 1"/>
          <p:cNvSpPr/>
          <p:nvPr/>
        </p:nvSpPr>
        <p:spPr>
          <a:xfrm>
            <a:off x="595343" y="4626382"/>
            <a:ext cx="97821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5091529"/>
            <a:ext cx="97821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Visit data-portal.rice-business.org</a:t>
            </a:r>
            <a:endParaRPr lang="en-US" sz="2000" dirty="0"/>
          </a:p>
        </p:txBody>
      </p:sp>
      <p:sp>
        <p:nvSpPr>
          <p:cNvPr id="6" name="Text 3"/>
          <p:cNvSpPr/>
          <p:nvPr/>
        </p:nvSpPr>
        <p:spPr>
          <a:xfrm>
            <a:off x="595343" y="5670977"/>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Demonstrates how students (and workers) can interact with complex databases using natural language.</a:t>
            </a:r>
            <a:endParaRPr 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9627" y="1088632"/>
            <a:ext cx="4392871" cy="302360"/>
          </a:xfrm>
          <a:prstGeom prst="rect">
            <a:avLst/>
          </a:prstGeom>
          <a:noFill/>
          <a:ln/>
        </p:spPr>
        <p:txBody>
          <a:bodyPr wrap="none" lIns="0" tIns="0" rIns="0" bIns="0" rtlCol="0" anchor="t"/>
          <a:lstStyle/>
          <a:p>
            <a:pPr>
              <a:lnSpc>
                <a:spcPts val="2363"/>
              </a:lnSpc>
            </a:pPr>
            <a:r>
              <a:rPr lang="en-US" sz="3200" dirty="0">
                <a:solidFill>
                  <a:srgbClr val="2C3F42"/>
                </a:solidFill>
                <a:latin typeface="Bitter Medium" pitchFamily="34" charset="0"/>
                <a:ea typeface="Bitter Medium" pitchFamily="34" charset="-122"/>
                <a:cs typeface="Bitter Medium" pitchFamily="34" charset="-120"/>
              </a:rPr>
              <a:t>No-Code Solution: </a:t>
            </a:r>
          </a:p>
          <a:p>
            <a:pPr>
              <a:lnSpc>
                <a:spcPts val="2363"/>
              </a:lnSpc>
            </a:pPr>
            <a:endParaRPr lang="en-US" sz="3200" dirty="0">
              <a:solidFill>
                <a:srgbClr val="2C3F42"/>
              </a:solidFill>
              <a:latin typeface="Bitter Medium" pitchFamily="34" charset="0"/>
              <a:ea typeface="Bitter Medium" pitchFamily="34" charset="-122"/>
              <a:cs typeface="Bitter Medium" pitchFamily="34" charset="-120"/>
            </a:endParaRPr>
          </a:p>
          <a:p>
            <a:pPr>
              <a:lnSpc>
                <a:spcPts val="2363"/>
              </a:lnSpc>
            </a:pPr>
            <a:r>
              <a:rPr lang="en-US" sz="3200" dirty="0">
                <a:solidFill>
                  <a:srgbClr val="2C3F42"/>
                </a:solidFill>
                <a:latin typeface="Bitter Medium" pitchFamily="34" charset="0"/>
                <a:ea typeface="Bitter Medium" pitchFamily="34" charset="-122"/>
                <a:cs typeface="Bitter Medium" pitchFamily="34" charset="-120"/>
              </a:rPr>
              <a:t>OpenAI Custom GPT</a:t>
            </a:r>
            <a:endParaRPr lang="en-US" sz="3200" dirty="0"/>
          </a:p>
        </p:txBody>
      </p:sp>
      <p:sp>
        <p:nvSpPr>
          <p:cNvPr id="3" name="Text 1"/>
          <p:cNvSpPr/>
          <p:nvPr/>
        </p:nvSpPr>
        <p:spPr>
          <a:xfrm>
            <a:off x="595343" y="2069366"/>
            <a:ext cx="9782116" cy="309682"/>
          </a:xfrm>
          <a:prstGeom prst="rect">
            <a:avLst/>
          </a:prstGeom>
          <a:noFill/>
          <a:ln/>
        </p:spPr>
        <p:txBody>
          <a:bodyPr wrap="square" lIns="0" tIns="0" rIns="0" bIns="0" rtlCol="0" anchor="t"/>
          <a:lstStyle/>
          <a:p>
            <a:pPr>
              <a:lnSpc>
                <a:spcPts val="1200"/>
              </a:lnSpc>
            </a:pPr>
            <a:endParaRPr lang="en-US" sz="750" dirty="0"/>
          </a:p>
        </p:txBody>
      </p:sp>
      <p:sp>
        <p:nvSpPr>
          <p:cNvPr id="4" name="Text 2"/>
          <p:cNvSpPr/>
          <p:nvPr/>
        </p:nvSpPr>
        <p:spPr>
          <a:xfrm>
            <a:off x="595343" y="2487811"/>
            <a:ext cx="9782116" cy="309682"/>
          </a:xfrm>
          <a:prstGeom prst="rect">
            <a:avLst/>
          </a:prstGeom>
          <a:noFill/>
          <a:ln/>
        </p:spPr>
        <p:txBody>
          <a:bodyPr wrap="square" lIns="0" tIns="0" rIns="0" bIns="0" rtlCol="0" anchor="t"/>
          <a:lstStyle/>
          <a:p>
            <a:pPr>
              <a:lnSpc>
                <a:spcPts val="1200"/>
              </a:lnSpc>
            </a:pPr>
            <a:endParaRPr lang="en-US" sz="750" dirty="0"/>
          </a:p>
        </p:txBody>
      </p:sp>
      <p:sp>
        <p:nvSpPr>
          <p:cNvPr id="5" name="Shape 3"/>
          <p:cNvSpPr/>
          <p:nvPr/>
        </p:nvSpPr>
        <p:spPr>
          <a:xfrm>
            <a:off x="710176" y="3188772"/>
            <a:ext cx="9016832" cy="2435852"/>
          </a:xfrm>
          <a:prstGeom prst="roundRect">
            <a:avLst>
              <a:gd name="adj" fmla="val 3659"/>
            </a:avLst>
          </a:prstGeom>
          <a:solidFill>
            <a:srgbClr val="FCE2CF"/>
          </a:solidFill>
          <a:ln w="7620">
            <a:solidFill>
              <a:srgbClr val="E2C8B5"/>
            </a:solidFill>
            <a:prstDash val="solid"/>
          </a:ln>
        </p:spPr>
        <p:txBody>
          <a:bodyPr/>
          <a:lstStyle/>
          <a:p>
            <a:endParaRPr lang="en-US" sz="1350" dirty="0"/>
          </a:p>
        </p:txBody>
      </p:sp>
      <p:sp>
        <p:nvSpPr>
          <p:cNvPr id="6" name="Shape 4"/>
          <p:cNvSpPr/>
          <p:nvPr/>
        </p:nvSpPr>
        <p:spPr>
          <a:xfrm>
            <a:off x="826713" y="3425942"/>
            <a:ext cx="290215" cy="290215"/>
          </a:xfrm>
          <a:prstGeom prst="roundRect">
            <a:avLst>
              <a:gd name="adj" fmla="val 23628414"/>
            </a:avLst>
          </a:prstGeom>
          <a:solidFill>
            <a:srgbClr val="D2600F"/>
          </a:solidFill>
          <a:ln/>
        </p:spPr>
        <p:txBody>
          <a:bodyPr/>
          <a:lstStyle/>
          <a:p>
            <a:endParaRPr lang="en-US" sz="1350"/>
          </a:p>
        </p:txBody>
      </p:sp>
      <p:pic>
        <p:nvPicPr>
          <p:cNvPr id="7" name="Image 0" descr="preencoded.png"/>
          <p:cNvPicPr>
            <a:picLocks noChangeAspect="1"/>
          </p:cNvPicPr>
          <p:nvPr/>
        </p:nvPicPr>
        <p:blipFill>
          <a:blip r:embed="rId3"/>
          <a:stretch>
            <a:fillRect/>
          </a:stretch>
        </p:blipFill>
        <p:spPr>
          <a:xfrm>
            <a:off x="790008" y="3167092"/>
            <a:ext cx="130552" cy="163235"/>
          </a:xfrm>
          <a:prstGeom prst="rect">
            <a:avLst/>
          </a:prstGeom>
        </p:spPr>
      </p:pic>
      <p:sp>
        <p:nvSpPr>
          <p:cNvPr id="8" name="Text 5"/>
          <p:cNvSpPr/>
          <p:nvPr/>
        </p:nvSpPr>
        <p:spPr>
          <a:xfrm>
            <a:off x="1441966" y="3500725"/>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System prompt</a:t>
            </a: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r>
              <a:rPr lang="en-US" sz="2000" dirty="0">
                <a:solidFill>
                  <a:srgbClr val="2B2E3C"/>
                </a:solidFill>
                <a:latin typeface="Bitter Medium" pitchFamily="34" charset="0"/>
              </a:rPr>
              <a:t>RAG</a:t>
            </a: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r>
              <a:rPr lang="en-US" sz="2000" dirty="0">
                <a:solidFill>
                  <a:srgbClr val="2B2E3C"/>
                </a:solidFill>
                <a:latin typeface="Bitter Medium" pitchFamily="34" charset="0"/>
              </a:rPr>
              <a:t>OpenAI tools: Web, Python, Dall-E</a:t>
            </a: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r>
              <a:rPr lang="en-US" sz="2000" dirty="0">
                <a:solidFill>
                  <a:srgbClr val="2B2E3C"/>
                </a:solidFill>
                <a:latin typeface="Bitter Medium" pitchFamily="34" charset="0"/>
              </a:rPr>
              <a:t>External APIs and services</a:t>
            </a:r>
            <a:endParaRPr lang="en-US" sz="2000" dirty="0"/>
          </a:p>
        </p:txBody>
      </p:sp>
      <p:sp>
        <p:nvSpPr>
          <p:cNvPr id="9" name="Text 6"/>
          <p:cNvSpPr/>
          <p:nvPr/>
        </p:nvSpPr>
        <p:spPr>
          <a:xfrm>
            <a:off x="692050" y="3589926"/>
            <a:ext cx="4637812" cy="309682"/>
          </a:xfrm>
          <a:prstGeom prst="rect">
            <a:avLst/>
          </a:prstGeom>
          <a:noFill/>
          <a:ln/>
        </p:spPr>
        <p:txBody>
          <a:bodyPr wrap="square" lIns="0" tIns="0" rIns="0" bIns="0" rtlCol="0" anchor="t"/>
          <a:lstStyle/>
          <a:p>
            <a:pPr>
              <a:lnSpc>
                <a:spcPts val="1200"/>
              </a:lnSpc>
            </a:pPr>
            <a:endParaRPr lang="en-US" sz="2000" dirty="0"/>
          </a:p>
        </p:txBody>
      </p:sp>
      <p:pic>
        <p:nvPicPr>
          <p:cNvPr id="12" name="Image 1" descr="preencoded.png"/>
          <p:cNvPicPr>
            <a:picLocks noChangeAspect="1"/>
          </p:cNvPicPr>
          <p:nvPr/>
        </p:nvPicPr>
        <p:blipFill>
          <a:blip r:embed="rId4"/>
          <a:stretch>
            <a:fillRect/>
          </a:stretch>
        </p:blipFill>
        <p:spPr>
          <a:xfrm>
            <a:off x="5716965" y="2760925"/>
            <a:ext cx="130552" cy="163235"/>
          </a:xfrm>
          <a:prstGeom prst="rect">
            <a:avLst/>
          </a:prstGeom>
        </p:spPr>
      </p:pic>
      <p:sp>
        <p:nvSpPr>
          <p:cNvPr id="14" name="Text 10"/>
          <p:cNvSpPr/>
          <p:nvPr/>
        </p:nvSpPr>
        <p:spPr>
          <a:xfrm>
            <a:off x="5624724" y="3589926"/>
            <a:ext cx="4637901" cy="309682"/>
          </a:xfrm>
          <a:prstGeom prst="rect">
            <a:avLst/>
          </a:prstGeom>
          <a:noFill/>
          <a:ln/>
        </p:spPr>
        <p:txBody>
          <a:bodyPr wrap="square" lIns="0" tIns="0" rIns="0" bIns="0" rtlCol="0" anchor="t"/>
          <a:lstStyle/>
          <a:p>
            <a:pPr>
              <a:lnSpc>
                <a:spcPts val="1200"/>
              </a:lnSpc>
            </a:pPr>
            <a:endParaRPr lang="en-US" sz="2000" dirty="0"/>
          </a:p>
        </p:txBody>
      </p:sp>
      <p:sp>
        <p:nvSpPr>
          <p:cNvPr id="18" name="Text 13"/>
          <p:cNvSpPr/>
          <p:nvPr/>
        </p:nvSpPr>
        <p:spPr>
          <a:xfrm>
            <a:off x="697766" y="4621509"/>
            <a:ext cx="1212830" cy="151091"/>
          </a:xfrm>
          <a:prstGeom prst="rect">
            <a:avLst/>
          </a:prstGeom>
          <a:noFill/>
          <a:ln/>
        </p:spPr>
        <p:txBody>
          <a:bodyPr wrap="none" lIns="0" tIns="0" rIns="0" bIns="0" rtlCol="0" anchor="t"/>
          <a:lstStyle/>
          <a:p>
            <a:pPr>
              <a:lnSpc>
                <a:spcPts val="1163"/>
              </a:lnSpc>
            </a:pPr>
            <a:endParaRPr lang="en-US" sz="2000" dirty="0"/>
          </a:p>
        </p:txBody>
      </p:sp>
      <p:sp>
        <p:nvSpPr>
          <p:cNvPr id="19" name="Text 14"/>
          <p:cNvSpPr/>
          <p:nvPr/>
        </p:nvSpPr>
        <p:spPr>
          <a:xfrm>
            <a:off x="692050" y="4980088"/>
            <a:ext cx="4637812" cy="309682"/>
          </a:xfrm>
          <a:prstGeom prst="rect">
            <a:avLst/>
          </a:prstGeom>
          <a:noFill/>
          <a:ln/>
        </p:spPr>
        <p:txBody>
          <a:bodyPr wrap="square" lIns="0" tIns="0" rIns="0" bIns="0" rtlCol="0" anchor="t"/>
          <a:lstStyle/>
          <a:p>
            <a:pPr>
              <a:lnSpc>
                <a:spcPts val="1200"/>
              </a:lnSpc>
            </a:pPr>
            <a:endParaRPr lang="en-US" sz="2000" dirty="0"/>
          </a:p>
        </p:txBody>
      </p:sp>
      <p:sp>
        <p:nvSpPr>
          <p:cNvPr id="23" name="Text 17"/>
          <p:cNvSpPr/>
          <p:nvPr/>
        </p:nvSpPr>
        <p:spPr>
          <a:xfrm>
            <a:off x="5637133" y="4645595"/>
            <a:ext cx="1209437" cy="151091"/>
          </a:xfrm>
          <a:prstGeom prst="rect">
            <a:avLst/>
          </a:prstGeom>
          <a:noFill/>
          <a:ln/>
        </p:spPr>
        <p:txBody>
          <a:bodyPr wrap="none" lIns="0" tIns="0" rIns="0" bIns="0" rtlCol="0" anchor="t"/>
          <a:lstStyle/>
          <a:p>
            <a:pPr>
              <a:lnSpc>
                <a:spcPts val="1163"/>
              </a:lnSpc>
            </a:pPr>
            <a:endParaRPr lang="en-US" sz="2000" dirty="0"/>
          </a:p>
        </p:txBody>
      </p:sp>
      <p:sp>
        <p:nvSpPr>
          <p:cNvPr id="24" name="Text 18"/>
          <p:cNvSpPr/>
          <p:nvPr/>
        </p:nvSpPr>
        <p:spPr>
          <a:xfrm>
            <a:off x="5642848" y="4994004"/>
            <a:ext cx="4637901" cy="309682"/>
          </a:xfrm>
          <a:prstGeom prst="rect">
            <a:avLst/>
          </a:prstGeom>
          <a:noFill/>
          <a:ln/>
        </p:spPr>
        <p:txBody>
          <a:bodyPr wrap="square" lIns="0" tIns="0" rIns="0" bIns="0" rtlCol="0" anchor="t"/>
          <a:lstStyle/>
          <a:p>
            <a:pPr>
              <a:lnSpc>
                <a:spcPts val="1200"/>
              </a:lnSpc>
            </a:pPr>
            <a:endParaRPr lang="en-US" sz="2000" dirty="0"/>
          </a:p>
        </p:txBody>
      </p:sp>
      <p:sp>
        <p:nvSpPr>
          <p:cNvPr id="25" name="Text 19"/>
          <p:cNvSpPr/>
          <p:nvPr/>
        </p:nvSpPr>
        <p:spPr>
          <a:xfrm>
            <a:off x="595343" y="5429607"/>
            <a:ext cx="1451342" cy="181362"/>
          </a:xfrm>
          <a:prstGeom prst="rect">
            <a:avLst/>
          </a:prstGeom>
          <a:noFill/>
          <a:ln/>
        </p:spPr>
        <p:txBody>
          <a:bodyPr wrap="none" lIns="0" tIns="0" rIns="0" bIns="0" rtlCol="0" anchor="t"/>
          <a:lstStyle/>
          <a:p>
            <a:pPr>
              <a:lnSpc>
                <a:spcPts val="1425"/>
              </a:lnSpc>
            </a:pPr>
            <a:endParaRPr lang="en-US" sz="1125" dirty="0"/>
          </a:p>
        </p:txBody>
      </p:sp>
      <p:sp>
        <p:nvSpPr>
          <p:cNvPr id="26" name="Text 20"/>
          <p:cNvSpPr/>
          <p:nvPr/>
        </p:nvSpPr>
        <p:spPr>
          <a:xfrm>
            <a:off x="595343" y="5707678"/>
            <a:ext cx="5774829" cy="464522"/>
          </a:xfrm>
          <a:prstGeom prst="rect">
            <a:avLst/>
          </a:prstGeom>
          <a:noFill/>
          <a:ln/>
        </p:spPr>
        <p:txBody>
          <a:bodyPr wrap="square" lIns="0" tIns="0" rIns="0" bIns="0" rtlCol="0" anchor="t"/>
          <a:lstStyle/>
          <a:p>
            <a:pPr>
              <a:lnSpc>
                <a:spcPts val="1200"/>
              </a:lnSpc>
            </a:pPr>
            <a:endParaRPr lang="en-US" sz="750" dirty="0"/>
          </a:p>
        </p:txBody>
      </p:sp>
      <p:sp>
        <p:nvSpPr>
          <p:cNvPr id="27" name="Text 21"/>
          <p:cNvSpPr/>
          <p:nvPr/>
        </p:nvSpPr>
        <p:spPr>
          <a:xfrm>
            <a:off x="595343" y="6259265"/>
            <a:ext cx="5774829" cy="309682"/>
          </a:xfrm>
          <a:prstGeom prst="rect">
            <a:avLst/>
          </a:prstGeom>
          <a:noFill/>
          <a:ln/>
        </p:spPr>
        <p:txBody>
          <a:bodyPr wrap="square" lIns="0" tIns="0" rIns="0" bIns="0" rtlCol="0" anchor="t"/>
          <a:lstStyle/>
          <a:p>
            <a:pPr>
              <a:lnSpc>
                <a:spcPts val="1200"/>
              </a:lnSpc>
            </a:pPr>
            <a:endParaRPr lang="en-US" sz="750" dirty="0"/>
          </a:p>
        </p:txBody>
      </p:sp>
      <p:sp>
        <p:nvSpPr>
          <p:cNvPr id="28" name="Shape 22"/>
          <p:cNvSpPr/>
          <p:nvPr/>
        </p:nvSpPr>
        <p:spPr>
          <a:xfrm>
            <a:off x="612222" y="5939939"/>
            <a:ext cx="9114786" cy="868732"/>
          </a:xfrm>
          <a:prstGeom prst="roundRect">
            <a:avLst>
              <a:gd name="adj" fmla="val 4994"/>
            </a:avLst>
          </a:prstGeom>
          <a:solidFill>
            <a:srgbClr val="FAD3B8"/>
          </a:solidFill>
          <a:ln/>
        </p:spPr>
        <p:txBody>
          <a:bodyPr/>
          <a:lstStyle/>
          <a:p>
            <a:endParaRPr lang="en-US" sz="1350"/>
          </a:p>
        </p:txBody>
      </p:sp>
      <p:pic>
        <p:nvPicPr>
          <p:cNvPr id="29" name="Image 4" descr="preencoded.png"/>
          <p:cNvPicPr>
            <a:picLocks noChangeAspect="1"/>
          </p:cNvPicPr>
          <p:nvPr/>
        </p:nvPicPr>
        <p:blipFill>
          <a:blip r:embed="rId5"/>
          <a:stretch>
            <a:fillRect/>
          </a:stretch>
        </p:blipFill>
        <p:spPr>
          <a:xfrm>
            <a:off x="6708517" y="5570965"/>
            <a:ext cx="151180" cy="120908"/>
          </a:xfrm>
          <a:prstGeom prst="rect">
            <a:avLst/>
          </a:prstGeom>
        </p:spPr>
      </p:pic>
      <p:sp>
        <p:nvSpPr>
          <p:cNvPr id="30" name="Text 23"/>
          <p:cNvSpPr/>
          <p:nvPr/>
        </p:nvSpPr>
        <p:spPr>
          <a:xfrm>
            <a:off x="6956406" y="5562481"/>
            <a:ext cx="1209437" cy="151091"/>
          </a:xfrm>
          <a:prstGeom prst="rect">
            <a:avLst/>
          </a:prstGeom>
          <a:noFill/>
          <a:ln/>
        </p:spPr>
        <p:txBody>
          <a:bodyPr wrap="none" lIns="0" tIns="0" rIns="0" bIns="0" rtlCol="0" anchor="t"/>
          <a:lstStyle/>
          <a:p>
            <a:pPr>
              <a:lnSpc>
                <a:spcPts val="1163"/>
              </a:lnSpc>
            </a:pPr>
            <a:endParaRPr lang="en-US" sz="938" dirty="0"/>
          </a:p>
        </p:txBody>
      </p:sp>
      <p:sp>
        <p:nvSpPr>
          <p:cNvPr id="31" name="Text 24"/>
          <p:cNvSpPr/>
          <p:nvPr/>
        </p:nvSpPr>
        <p:spPr>
          <a:xfrm>
            <a:off x="742217" y="6090072"/>
            <a:ext cx="7743974" cy="1050896"/>
          </a:xfrm>
          <a:prstGeom prst="rect">
            <a:avLst/>
          </a:prstGeom>
          <a:noFill/>
          <a:ln/>
        </p:spPr>
        <p:txBody>
          <a:bodyPr wrap="square" lIns="0" tIns="0" rIns="0" bIns="0" rtlCol="0" anchor="t"/>
          <a:lstStyle/>
          <a:p>
            <a:pPr>
              <a:lnSpc>
                <a:spcPts val="1200"/>
              </a:lnSpc>
            </a:pPr>
            <a:r>
              <a:rPr lang="en-US" sz="2000" i="1" dirty="0">
                <a:solidFill>
                  <a:srgbClr val="000000"/>
                </a:solidFill>
                <a:latin typeface="Open Sans" pitchFamily="34" charset="0"/>
                <a:ea typeface="Open Sans" pitchFamily="34" charset="-122"/>
                <a:cs typeface="Open Sans" pitchFamily="34" charset="-120"/>
              </a:rPr>
              <a:t>Deploys within ChatGPT (GPT Store)</a:t>
            </a:r>
          </a:p>
          <a:p>
            <a:pPr>
              <a:lnSpc>
                <a:spcPts val="1200"/>
              </a:lnSpc>
            </a:pPr>
            <a:endParaRPr lang="en-US" sz="2000" i="1" dirty="0">
              <a:solidFill>
                <a:srgbClr val="000000"/>
              </a:solidFill>
              <a:latin typeface="Open Sans" pitchFamily="34" charset="0"/>
              <a:ea typeface="Open Sans" pitchFamily="34" charset="-122"/>
              <a:cs typeface="Open Sans" pitchFamily="34" charset="-120"/>
            </a:endParaRPr>
          </a:p>
          <a:p>
            <a:pPr>
              <a:lnSpc>
                <a:spcPts val="1200"/>
              </a:lnSpc>
            </a:pPr>
            <a:endParaRPr lang="en-US" sz="2000" i="1" dirty="0">
              <a:solidFill>
                <a:srgbClr val="000000"/>
              </a:solidFill>
              <a:latin typeface="Open Sans" pitchFamily="34" charset="0"/>
              <a:ea typeface="Open Sans" pitchFamily="34" charset="-122"/>
              <a:cs typeface="Open Sans" pitchFamily="34" charset="-120"/>
            </a:endParaRPr>
          </a:p>
          <a:p>
            <a:pPr>
              <a:lnSpc>
                <a:spcPts val="1200"/>
              </a:lnSpc>
            </a:pPr>
            <a:r>
              <a:rPr lang="en-US" sz="2000" i="1" dirty="0">
                <a:solidFill>
                  <a:srgbClr val="000000"/>
                </a:solidFill>
                <a:latin typeface="Open Sans" pitchFamily="34" charset="0"/>
                <a:ea typeface="Open Sans" pitchFamily="34" charset="-122"/>
                <a:cs typeface="Open Sans" pitchFamily="34" charset="-120"/>
              </a:rPr>
              <a:t>ChatGPT Plus subscription required for both creators and users</a:t>
            </a:r>
            <a:endParaRPr lang="en-US" sz="2000" i="1" dirty="0"/>
          </a:p>
        </p:txBody>
      </p:sp>
      <p:sp>
        <p:nvSpPr>
          <p:cNvPr id="32" name="Shape 4">
            <a:extLst>
              <a:ext uri="{FF2B5EF4-FFF2-40B4-BE49-F238E27FC236}">
                <a16:creationId xmlns:a16="http://schemas.microsoft.com/office/drawing/2014/main" id="{27D2E8EB-E329-8718-2729-6E2CEFF959D3}"/>
              </a:ext>
            </a:extLst>
          </p:cNvPr>
          <p:cNvSpPr/>
          <p:nvPr/>
        </p:nvSpPr>
        <p:spPr>
          <a:xfrm>
            <a:off x="826713" y="4023080"/>
            <a:ext cx="290215" cy="290215"/>
          </a:xfrm>
          <a:prstGeom prst="roundRect">
            <a:avLst>
              <a:gd name="adj" fmla="val 23628414"/>
            </a:avLst>
          </a:prstGeom>
          <a:solidFill>
            <a:srgbClr val="D2600F"/>
          </a:solidFill>
          <a:ln/>
        </p:spPr>
        <p:txBody>
          <a:bodyPr/>
          <a:lstStyle/>
          <a:p>
            <a:endParaRPr lang="en-US" sz="1350"/>
          </a:p>
        </p:txBody>
      </p:sp>
      <p:sp>
        <p:nvSpPr>
          <p:cNvPr id="33" name="Shape 4">
            <a:extLst>
              <a:ext uri="{FF2B5EF4-FFF2-40B4-BE49-F238E27FC236}">
                <a16:creationId xmlns:a16="http://schemas.microsoft.com/office/drawing/2014/main" id="{4BC0C70B-C876-1E83-DFFD-59600190977C}"/>
              </a:ext>
            </a:extLst>
          </p:cNvPr>
          <p:cNvSpPr/>
          <p:nvPr/>
        </p:nvSpPr>
        <p:spPr>
          <a:xfrm>
            <a:off x="826712" y="4593164"/>
            <a:ext cx="290215" cy="290215"/>
          </a:xfrm>
          <a:prstGeom prst="roundRect">
            <a:avLst>
              <a:gd name="adj" fmla="val 23628414"/>
            </a:avLst>
          </a:prstGeom>
          <a:solidFill>
            <a:srgbClr val="D2600F"/>
          </a:solidFill>
          <a:ln/>
        </p:spPr>
        <p:txBody>
          <a:bodyPr/>
          <a:lstStyle/>
          <a:p>
            <a:endParaRPr lang="en-US" sz="1350"/>
          </a:p>
        </p:txBody>
      </p:sp>
      <p:sp>
        <p:nvSpPr>
          <p:cNvPr id="34" name="Shape 4">
            <a:extLst>
              <a:ext uri="{FF2B5EF4-FFF2-40B4-BE49-F238E27FC236}">
                <a16:creationId xmlns:a16="http://schemas.microsoft.com/office/drawing/2014/main" id="{B8E1CD52-81A0-14CA-FF0D-3974D29A4A3F}"/>
              </a:ext>
            </a:extLst>
          </p:cNvPr>
          <p:cNvSpPr/>
          <p:nvPr/>
        </p:nvSpPr>
        <p:spPr>
          <a:xfrm>
            <a:off x="826713" y="5165703"/>
            <a:ext cx="290215" cy="290215"/>
          </a:xfrm>
          <a:prstGeom prst="roundRect">
            <a:avLst>
              <a:gd name="adj" fmla="val 23628414"/>
            </a:avLst>
          </a:prstGeom>
          <a:solidFill>
            <a:srgbClr val="D2600F"/>
          </a:solidFill>
          <a:ln/>
        </p:spPr>
        <p:txBody>
          <a:bodyPr/>
          <a:lstStyle/>
          <a:p>
            <a:endParaRPr lang="en-US" sz="1350"/>
          </a:p>
        </p:txBody>
      </p:sp>
      <p:pic>
        <p:nvPicPr>
          <p:cNvPr id="6146" name="Picture 2" descr="ChatGPT logo OpenAI">
            <a:extLst>
              <a:ext uri="{FF2B5EF4-FFF2-40B4-BE49-F238E27FC236}">
                <a16:creationId xmlns:a16="http://schemas.microsoft.com/office/drawing/2014/main" id="{D0F58E40-61F6-29D1-BF14-FDB8582537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0443" y="384558"/>
            <a:ext cx="3776564" cy="21224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265154" cy="6172200"/>
          </a:xfrm>
          <a:prstGeom prst="rect">
            <a:avLst/>
          </a:prstGeom>
        </p:spPr>
      </p:pic>
      <p:sp>
        <p:nvSpPr>
          <p:cNvPr id="3" name="Text 0"/>
          <p:cNvSpPr/>
          <p:nvPr/>
        </p:nvSpPr>
        <p:spPr>
          <a:xfrm>
            <a:off x="4642637" y="1063600"/>
            <a:ext cx="5949674"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OpenAI's Agent Builder (</a:t>
            </a:r>
            <a:r>
              <a:rPr lang="en-US" sz="3200" dirty="0" err="1">
                <a:solidFill>
                  <a:srgbClr val="2C3F42"/>
                </a:solidFill>
                <a:latin typeface="Bitter Medium" pitchFamily="34" charset="0"/>
                <a:ea typeface="Bitter Medium" pitchFamily="34" charset="-122"/>
                <a:cs typeface="Bitter Medium" pitchFamily="34" charset="-120"/>
              </a:rPr>
              <a:t>AgentKit</a:t>
            </a:r>
            <a:r>
              <a:rPr lang="en-US" sz="3200" dirty="0">
                <a:solidFill>
                  <a:srgbClr val="2C3F42"/>
                </a:solidFill>
                <a:latin typeface="Bitter Medium" pitchFamily="34" charset="0"/>
                <a:ea typeface="Bitter Medium" pitchFamily="34" charset="-122"/>
                <a:cs typeface="Bitter Medium" pitchFamily="34" charset="-120"/>
              </a:rPr>
              <a:t>), released 10-6-2025</a:t>
            </a:r>
            <a:endParaRPr lang="en-US" sz="3200" dirty="0"/>
          </a:p>
        </p:txBody>
      </p:sp>
      <p:sp>
        <p:nvSpPr>
          <p:cNvPr id="4" name="Text 1"/>
          <p:cNvSpPr/>
          <p:nvPr/>
        </p:nvSpPr>
        <p:spPr>
          <a:xfrm>
            <a:off x="4710143" y="3035469"/>
            <a:ext cx="56673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Visual canvas for building multi-step AI agent workflows without coding</a:t>
            </a:r>
            <a:endParaRPr lang="en-US" sz="2000" dirty="0"/>
          </a:p>
        </p:txBody>
      </p:sp>
      <p:sp>
        <p:nvSpPr>
          <p:cNvPr id="5" name="Text 2"/>
          <p:cNvSpPr/>
          <p:nvPr/>
        </p:nvSpPr>
        <p:spPr>
          <a:xfrm>
            <a:off x="4642637" y="5985375"/>
            <a:ext cx="5667316" cy="957775"/>
          </a:xfrm>
          <a:prstGeom prst="rect">
            <a:avLst/>
          </a:prstGeom>
          <a:noFill/>
          <a:ln/>
        </p:spPr>
        <p:txBody>
          <a:bodyPr wrap="square" lIns="0" tIns="0" rIns="0" bIns="0" rtlCol="0" anchor="t"/>
          <a:lstStyle/>
          <a:p>
            <a:pPr>
              <a:lnSpc>
                <a:spcPts val="2325"/>
              </a:lnSpc>
            </a:pPr>
            <a:r>
              <a:rPr lang="en-US" sz="2000" dirty="0">
                <a:latin typeface="Open Sans" panose="020B0606030504020204" pitchFamily="34" charset="0"/>
                <a:ea typeface="Open Sans" panose="020B0606030504020204" pitchFamily="34" charset="0"/>
                <a:cs typeface="Open Sans" panose="020B0606030504020204" pitchFamily="34" charset="0"/>
              </a:rPr>
              <a:t>When you're ready to deploy, embed the workflow into your site with </a:t>
            </a:r>
            <a:r>
              <a:rPr lang="en-US" sz="2000" dirty="0" err="1">
                <a:latin typeface="Open Sans" panose="020B0606030504020204" pitchFamily="34" charset="0"/>
                <a:ea typeface="Open Sans" panose="020B0606030504020204" pitchFamily="34" charset="0"/>
                <a:cs typeface="Open Sans" panose="020B0606030504020204" pitchFamily="34" charset="0"/>
              </a:rPr>
              <a:t>ChatKit</a:t>
            </a:r>
            <a:r>
              <a:rPr lang="en-US" sz="2000" dirty="0">
                <a:latin typeface="Open Sans" panose="020B0606030504020204" pitchFamily="34" charset="0"/>
                <a:ea typeface="Open Sans" panose="020B0606030504020204" pitchFamily="34" charset="0"/>
                <a:cs typeface="Open Sans" panose="020B0606030504020204" pitchFamily="34" charset="0"/>
              </a:rPr>
              <a:t>, or download the SDK code to run it yourself.</a:t>
            </a:r>
          </a:p>
        </p:txBody>
      </p:sp>
      <p:sp>
        <p:nvSpPr>
          <p:cNvPr id="6" name="Text 3"/>
          <p:cNvSpPr/>
          <p:nvPr/>
        </p:nvSpPr>
        <p:spPr>
          <a:xfrm>
            <a:off x="4710143" y="4490439"/>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Empowers users to visually assemble, debug, and export complex agent workflows</a:t>
            </a:r>
            <a:endParaRPr 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649743"/>
            <a:ext cx="4295716"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Previous Disruptive Technologies</a:t>
            </a:r>
            <a:endParaRPr 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595342" y="1041911"/>
            <a:ext cx="375636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Handheld Calculators</a:t>
            </a:r>
            <a:endParaRPr lang="en-US" sz="2925" dirty="0"/>
          </a:p>
        </p:txBody>
      </p:sp>
      <p:sp>
        <p:nvSpPr>
          <p:cNvPr id="3" name="Text 1"/>
          <p:cNvSpPr/>
          <p:nvPr/>
        </p:nvSpPr>
        <p:spPr>
          <a:xfrm>
            <a:off x="595342" y="2156858"/>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Concerns</a:t>
            </a:r>
            <a:endParaRPr lang="en-US" sz="2000" dirty="0"/>
          </a:p>
        </p:txBody>
      </p:sp>
      <p:sp>
        <p:nvSpPr>
          <p:cNvPr id="4" name="Text 2"/>
          <p:cNvSpPr/>
          <p:nvPr/>
        </p:nvSpPr>
        <p:spPr>
          <a:xfrm>
            <a:off x="595342" y="2655829"/>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Educators worried students wouldn't learn fundamental arithmetic operations</a:t>
            </a:r>
            <a:endParaRPr lang="en-US" sz="2000" dirty="0"/>
          </a:p>
        </p:txBody>
      </p:sp>
      <p:sp>
        <p:nvSpPr>
          <p:cNvPr id="5" name="Text 3"/>
          <p:cNvSpPr/>
          <p:nvPr/>
        </p:nvSpPr>
        <p:spPr>
          <a:xfrm>
            <a:off x="595343" y="4013790"/>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Reality</a:t>
            </a:r>
            <a:endParaRPr lang="en-US" sz="2000" dirty="0"/>
          </a:p>
        </p:txBody>
      </p:sp>
      <p:sp>
        <p:nvSpPr>
          <p:cNvPr id="6" name="Text 4"/>
          <p:cNvSpPr/>
          <p:nvPr/>
        </p:nvSpPr>
        <p:spPr>
          <a:xfrm>
            <a:off x="595343" y="4518614"/>
            <a:ext cx="470951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Studies haven't found significant negative effects on basic math skills. However, primary schools still provide practice and assessments without calculators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pic>
        <p:nvPicPr>
          <p:cNvPr id="7" name="Image 0" descr="preencoded.png"/>
          <p:cNvPicPr>
            <a:picLocks noChangeAspect="1"/>
          </p:cNvPicPr>
          <p:nvPr/>
        </p:nvPicPr>
        <p:blipFill>
          <a:blip r:embed="rId3"/>
          <a:stretch>
            <a:fillRect/>
          </a:stretch>
        </p:blipFill>
        <p:spPr>
          <a:xfrm>
            <a:off x="6210166" y="2860977"/>
            <a:ext cx="3478057" cy="2305625"/>
          </a:xfrm>
          <a:prstGeom prst="rect">
            <a:avLst/>
          </a:prstGeom>
        </p:spPr>
      </p:pic>
      <p:sp>
        <p:nvSpPr>
          <p:cNvPr id="9" name="Text 6"/>
          <p:cNvSpPr/>
          <p:nvPr/>
        </p:nvSpPr>
        <p:spPr>
          <a:xfrm>
            <a:off x="595343" y="6379896"/>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Some hoped schools could move beyond calculation to teach deeper mathematical concepts. That didn't happen either.</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3974" y="1104010"/>
            <a:ext cx="3694926" cy="2746147"/>
          </a:xfrm>
          <a:prstGeom prst="rect">
            <a:avLst/>
          </a:prstGeom>
        </p:spPr>
      </p:pic>
      <p:sp>
        <p:nvSpPr>
          <p:cNvPr id="3" name="Text 0"/>
          <p:cNvSpPr/>
          <p:nvPr/>
        </p:nvSpPr>
        <p:spPr>
          <a:xfrm>
            <a:off x="4653439" y="1104010"/>
            <a:ext cx="397406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MIT/Media Labs Report</a:t>
            </a:r>
            <a:endParaRPr lang="en-US" sz="2925" dirty="0"/>
          </a:p>
        </p:txBody>
      </p:sp>
      <p:sp>
        <p:nvSpPr>
          <p:cNvPr id="4" name="Shape 1"/>
          <p:cNvSpPr/>
          <p:nvPr/>
        </p:nvSpPr>
        <p:spPr>
          <a:xfrm>
            <a:off x="4604452" y="2034650"/>
            <a:ext cx="5724019" cy="1390179"/>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13548" y="241159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Pilots to Production</a:t>
            </a:r>
            <a:endParaRPr lang="en-US" sz="2000" dirty="0"/>
          </a:p>
        </p:txBody>
      </p:sp>
      <p:sp>
        <p:nvSpPr>
          <p:cNvPr id="6" name="Text 3"/>
          <p:cNvSpPr/>
          <p:nvPr/>
        </p:nvSpPr>
        <p:spPr>
          <a:xfrm>
            <a:off x="4813548" y="2851971"/>
            <a:ext cx="5415052"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Only 5%</a:t>
            </a:r>
            <a:r>
              <a:rPr lang="en-US" sz="2000" dirty="0">
                <a:solidFill>
                  <a:srgbClr val="2B2E3C"/>
                </a:solidFill>
                <a:latin typeface="Open Sans" pitchFamily="34" charset="0"/>
                <a:ea typeface="Open Sans" pitchFamily="34" charset="-122"/>
                <a:cs typeface="Open Sans" pitchFamily="34" charset="-120"/>
              </a:rPr>
              <a:t> of AI pilots reach production. </a:t>
            </a:r>
            <a:endParaRPr lang="en-US" sz="2000" dirty="0"/>
          </a:p>
        </p:txBody>
      </p:sp>
      <p:sp>
        <p:nvSpPr>
          <p:cNvPr id="9" name="Text 6"/>
          <p:cNvSpPr/>
          <p:nvPr/>
        </p:nvSpPr>
        <p:spPr>
          <a:xfrm>
            <a:off x="4813548" y="4314647"/>
            <a:ext cx="5415052" cy="595432"/>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84987" y="4264724"/>
            <a:ext cx="9843484" cy="2305101"/>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852703" y="467536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Used by Everyone</a:t>
            </a:r>
            <a:endParaRPr lang="en-US" sz="2000" dirty="0"/>
          </a:p>
        </p:txBody>
      </p:sp>
      <p:sp>
        <p:nvSpPr>
          <p:cNvPr id="12" name="Text 9"/>
          <p:cNvSpPr/>
          <p:nvPr/>
        </p:nvSpPr>
        <p:spPr>
          <a:xfrm>
            <a:off x="852703" y="5215815"/>
            <a:ext cx="937589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Workers from </a:t>
            </a: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over 90%</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of companies surveyed reported regular use of personal AI tools for work tasks.</a:t>
            </a:r>
          </a:p>
          <a:p>
            <a:pPr>
              <a:lnSpc>
                <a:spcPts val="2325"/>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Almost every single person</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used an LLM in some form for their work.</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39386" y="1321003"/>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Personal Computers &amp; Spreadsheets</a:t>
            </a:r>
            <a:endParaRPr lang="en-US" sz="2925" dirty="0"/>
          </a:p>
        </p:txBody>
      </p:sp>
      <p:sp>
        <p:nvSpPr>
          <p:cNvPr id="4" name="Shape 1"/>
          <p:cNvSpPr/>
          <p:nvPr/>
        </p:nvSpPr>
        <p:spPr>
          <a:xfrm>
            <a:off x="4710143" y="5743740"/>
            <a:ext cx="5655886" cy="1333142"/>
          </a:xfrm>
          <a:prstGeom prst="roundRect">
            <a:avLst>
              <a:gd name="adj" fmla="val 2561"/>
            </a:avLst>
          </a:prstGeom>
          <a:solidFill>
            <a:srgbClr val="FCE2CF"/>
          </a:solidFill>
          <a:ln w="7620">
            <a:solidFill>
              <a:srgbClr val="E2C8B5"/>
            </a:solidFill>
            <a:prstDash val="solid"/>
          </a:ln>
        </p:spPr>
        <p:txBody>
          <a:bodyPr/>
          <a:lstStyle/>
          <a:p>
            <a:endParaRPr lang="en-US" sz="1350"/>
          </a:p>
        </p:txBody>
      </p:sp>
      <p:sp>
        <p:nvSpPr>
          <p:cNvPr id="5" name="Shape 2"/>
          <p:cNvSpPr/>
          <p:nvPr/>
        </p:nvSpPr>
        <p:spPr>
          <a:xfrm>
            <a:off x="4639386" y="2580831"/>
            <a:ext cx="2827943" cy="1511631"/>
          </a:xfrm>
          <a:prstGeom prst="roundRect">
            <a:avLst>
              <a:gd name="adj" fmla="val 5146"/>
            </a:avLst>
          </a:prstGeom>
          <a:solidFill>
            <a:srgbClr val="FCE2CF"/>
          </a:solidFill>
          <a:ln/>
        </p:spPr>
        <p:txBody>
          <a:bodyPr/>
          <a:lstStyle/>
          <a:p>
            <a:endParaRPr lang="en-US" sz="1350"/>
          </a:p>
        </p:txBody>
      </p:sp>
      <p:sp>
        <p:nvSpPr>
          <p:cNvPr id="6" name="Text 3"/>
          <p:cNvSpPr/>
          <p:nvPr/>
        </p:nvSpPr>
        <p:spPr>
          <a:xfrm>
            <a:off x="4864626"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7" name="Text 4"/>
          <p:cNvSpPr/>
          <p:nvPr/>
        </p:nvSpPr>
        <p:spPr>
          <a:xfrm>
            <a:off x="4733001" y="2898048"/>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added courses on how to use spreadsheets</a:t>
            </a:r>
            <a:endParaRPr lang="en-US" sz="2000" dirty="0"/>
          </a:p>
        </p:txBody>
      </p:sp>
      <p:sp>
        <p:nvSpPr>
          <p:cNvPr id="8" name="Shape 5"/>
          <p:cNvSpPr/>
          <p:nvPr/>
        </p:nvSpPr>
        <p:spPr>
          <a:xfrm>
            <a:off x="7560945" y="2580831"/>
            <a:ext cx="2827943" cy="1528218"/>
          </a:xfrm>
          <a:prstGeom prst="rect">
            <a:avLst/>
          </a:prstGeom>
          <a:solidFill>
            <a:srgbClr val="FCE2CF"/>
          </a:solidFill>
          <a:ln/>
        </p:spPr>
        <p:txBody>
          <a:bodyPr/>
          <a:lstStyle/>
          <a:p>
            <a:endParaRPr lang="en-US" sz="1350"/>
          </a:p>
        </p:txBody>
      </p:sp>
      <p:sp>
        <p:nvSpPr>
          <p:cNvPr id="10" name="Text 7"/>
          <p:cNvSpPr/>
          <p:nvPr/>
        </p:nvSpPr>
        <p:spPr>
          <a:xfrm>
            <a:off x="7692569"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11" name="Text 8"/>
          <p:cNvSpPr/>
          <p:nvPr/>
        </p:nvSpPr>
        <p:spPr>
          <a:xfrm>
            <a:off x="7776296" y="2881074"/>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updated existing courses to use spreadsheets</a:t>
            </a:r>
            <a:endParaRPr lang="en-US" sz="2000" dirty="0"/>
          </a:p>
        </p:txBody>
      </p:sp>
      <p:sp>
        <p:nvSpPr>
          <p:cNvPr id="12" name="Shape 9"/>
          <p:cNvSpPr/>
          <p:nvPr/>
        </p:nvSpPr>
        <p:spPr>
          <a:xfrm>
            <a:off x="4639386" y="4224086"/>
            <a:ext cx="5726643" cy="1404617"/>
          </a:xfrm>
          <a:prstGeom prst="rect">
            <a:avLst/>
          </a:prstGeom>
          <a:solidFill>
            <a:srgbClr val="FCE2CF"/>
          </a:solidFill>
          <a:ln/>
        </p:spPr>
        <p:txBody>
          <a:bodyPr/>
          <a:lstStyle/>
          <a:p>
            <a:endParaRPr lang="en-US" sz="1350"/>
          </a:p>
        </p:txBody>
      </p:sp>
      <p:sp>
        <p:nvSpPr>
          <p:cNvPr id="14" name="Text 11"/>
          <p:cNvSpPr/>
          <p:nvPr/>
        </p:nvSpPr>
        <p:spPr>
          <a:xfrm>
            <a:off x="4864626" y="4458772"/>
            <a:ext cx="1860679" cy="232619"/>
          </a:xfrm>
          <a:prstGeom prst="rect">
            <a:avLst/>
          </a:prstGeom>
          <a:noFill/>
          <a:ln/>
        </p:spPr>
        <p:txBody>
          <a:bodyPr wrap="none" lIns="0" tIns="0" rIns="0" bIns="0" rtlCol="0" anchor="t"/>
          <a:lstStyle/>
          <a:p>
            <a:pPr>
              <a:lnSpc>
                <a:spcPts val="1800"/>
              </a:lnSpc>
            </a:pPr>
            <a:endParaRPr lang="en-US" sz="2000" dirty="0"/>
          </a:p>
        </p:txBody>
      </p:sp>
      <p:sp>
        <p:nvSpPr>
          <p:cNvPr id="15" name="Text 12"/>
          <p:cNvSpPr/>
          <p:nvPr/>
        </p:nvSpPr>
        <p:spPr>
          <a:xfrm>
            <a:off x="4881771" y="4508712"/>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assess how well students can use spreadsheets (no pencil and paper valuation analyses)</a:t>
            </a:r>
            <a:endParaRPr lang="en-US" sz="2000" dirty="0"/>
          </a:p>
        </p:txBody>
      </p:sp>
      <p:sp>
        <p:nvSpPr>
          <p:cNvPr id="16" name="Text 13"/>
          <p:cNvSpPr/>
          <p:nvPr/>
        </p:nvSpPr>
        <p:spPr>
          <a:xfrm>
            <a:off x="4819000" y="6092264"/>
            <a:ext cx="51740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Teaching how to do finance in spreadsheets is a main educational goal. </a:t>
            </a: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590208" y="2649838"/>
            <a:ext cx="517520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Spreadsheets Succeeded</a:t>
            </a:r>
            <a:endParaRPr lang="en-US" sz="2925" dirty="0"/>
          </a:p>
        </p:txBody>
      </p:sp>
      <p:pic>
        <p:nvPicPr>
          <p:cNvPr id="3" name="Image 0" descr="preencoded.png"/>
          <p:cNvPicPr>
            <a:picLocks noChangeAspect="1"/>
          </p:cNvPicPr>
          <p:nvPr/>
        </p:nvPicPr>
        <p:blipFill>
          <a:blip r:embed="rId3"/>
          <a:stretch>
            <a:fillRect/>
          </a:stretch>
        </p:blipFill>
        <p:spPr>
          <a:xfrm>
            <a:off x="595343" y="3695552"/>
            <a:ext cx="372100" cy="372100"/>
          </a:xfrm>
          <a:prstGeom prst="rect">
            <a:avLst/>
          </a:prstGeom>
        </p:spPr>
      </p:pic>
      <p:sp>
        <p:nvSpPr>
          <p:cNvPr id="4" name="Text 1"/>
          <p:cNvSpPr/>
          <p:nvPr/>
        </p:nvSpPr>
        <p:spPr>
          <a:xfrm>
            <a:off x="1153448"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Business Relevance</a:t>
            </a:r>
            <a:endParaRPr lang="en-US" sz="2000" dirty="0"/>
          </a:p>
        </p:txBody>
      </p:sp>
      <p:sp>
        <p:nvSpPr>
          <p:cNvPr id="5" name="Text 2"/>
          <p:cNvSpPr/>
          <p:nvPr/>
        </p:nvSpPr>
        <p:spPr>
          <a:xfrm>
            <a:off x="1153448" y="4254639"/>
            <a:ext cx="257853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are extensively used in real business environments</a:t>
            </a:r>
            <a:endParaRPr lang="en-US" sz="2000" dirty="0"/>
          </a:p>
        </p:txBody>
      </p:sp>
      <p:pic>
        <p:nvPicPr>
          <p:cNvPr id="6" name="Image 1" descr="preencoded.png"/>
          <p:cNvPicPr>
            <a:picLocks noChangeAspect="1"/>
          </p:cNvPicPr>
          <p:nvPr/>
        </p:nvPicPr>
        <p:blipFill>
          <a:blip r:embed="rId4"/>
          <a:stretch>
            <a:fillRect/>
          </a:stretch>
        </p:blipFill>
        <p:spPr>
          <a:xfrm>
            <a:off x="3917990" y="3695552"/>
            <a:ext cx="372100" cy="372100"/>
          </a:xfrm>
          <a:prstGeom prst="rect">
            <a:avLst/>
          </a:prstGeom>
        </p:spPr>
      </p:pic>
      <p:sp>
        <p:nvSpPr>
          <p:cNvPr id="7" name="Text 3"/>
          <p:cNvSpPr/>
          <p:nvPr/>
        </p:nvSpPr>
        <p:spPr>
          <a:xfrm>
            <a:off x="4476096"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Educational Value</a:t>
            </a:r>
            <a:endParaRPr lang="en-US" sz="2000" dirty="0"/>
          </a:p>
        </p:txBody>
      </p:sp>
      <p:sp>
        <p:nvSpPr>
          <p:cNvPr id="8" name="Text 4"/>
          <p:cNvSpPr/>
          <p:nvPr/>
        </p:nvSpPr>
        <p:spPr>
          <a:xfrm>
            <a:off x="4476095" y="4254639"/>
            <a:ext cx="257862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Ideal for teaching the logic of valuation and capital budgeting concepts</a:t>
            </a:r>
            <a:endParaRPr lang="en-US" sz="2000" dirty="0"/>
          </a:p>
        </p:txBody>
      </p:sp>
      <p:pic>
        <p:nvPicPr>
          <p:cNvPr id="9" name="Image 2" descr="preencoded.png"/>
          <p:cNvPicPr>
            <a:picLocks noChangeAspect="1"/>
          </p:cNvPicPr>
          <p:nvPr/>
        </p:nvPicPr>
        <p:blipFill>
          <a:blip r:embed="rId5"/>
          <a:stretch>
            <a:fillRect/>
          </a:stretch>
        </p:blipFill>
        <p:spPr>
          <a:xfrm>
            <a:off x="7240727" y="3695552"/>
            <a:ext cx="372100" cy="372100"/>
          </a:xfrm>
          <a:prstGeom prst="rect">
            <a:avLst/>
          </a:prstGeom>
        </p:spPr>
      </p:pic>
      <p:sp>
        <p:nvSpPr>
          <p:cNvPr id="10" name="Text 5"/>
          <p:cNvSpPr/>
          <p:nvPr/>
        </p:nvSpPr>
        <p:spPr>
          <a:xfrm>
            <a:off x="7798833"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Evolution</a:t>
            </a:r>
            <a:endParaRPr lang="en-US" sz="2000" dirty="0"/>
          </a:p>
        </p:txBody>
      </p:sp>
      <p:sp>
        <p:nvSpPr>
          <p:cNvPr id="11" name="Text 6"/>
          <p:cNvSpPr/>
          <p:nvPr/>
        </p:nvSpPr>
        <p:spPr>
          <a:xfrm>
            <a:off x="7744404" y="4254639"/>
            <a:ext cx="2578626"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don't automatically do what we want students to learn</a:t>
            </a:r>
            <a:endParaRPr 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595342" y="2322969"/>
            <a:ext cx="426473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 Different Challenge</a:t>
            </a:r>
            <a:endParaRPr lang="en-US" sz="2925" dirty="0"/>
          </a:p>
        </p:txBody>
      </p:sp>
      <p:sp>
        <p:nvSpPr>
          <p:cNvPr id="3" name="Shape 1"/>
          <p:cNvSpPr/>
          <p:nvPr/>
        </p:nvSpPr>
        <p:spPr>
          <a:xfrm>
            <a:off x="595343" y="3341221"/>
            <a:ext cx="3161467" cy="1844783"/>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78198" y="3341222"/>
            <a:ext cx="68580" cy="1844782"/>
          </a:xfrm>
          <a:prstGeom prst="roundRect">
            <a:avLst>
              <a:gd name="adj" fmla="val 91163"/>
            </a:avLst>
          </a:prstGeom>
          <a:solidFill>
            <a:srgbClr val="D2600F"/>
          </a:solidFill>
          <a:ln/>
        </p:spPr>
        <p:txBody>
          <a:bodyPr/>
          <a:lstStyle/>
          <a:p>
            <a:endParaRPr lang="en-US" sz="1350"/>
          </a:p>
        </p:txBody>
      </p:sp>
      <p:sp>
        <p:nvSpPr>
          <p:cNvPr id="5" name="Text 3"/>
          <p:cNvSpPr/>
          <p:nvPr/>
        </p:nvSpPr>
        <p:spPr>
          <a:xfrm>
            <a:off x="81269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Business Usage</a:t>
            </a:r>
            <a:endParaRPr lang="en-US" sz="2000" dirty="0"/>
          </a:p>
        </p:txBody>
      </p:sp>
      <p:sp>
        <p:nvSpPr>
          <p:cNvPr id="6" name="Text 4"/>
          <p:cNvSpPr/>
          <p:nvPr/>
        </p:nvSpPr>
        <p:spPr>
          <a:xfrm>
            <a:off x="812691" y="3965896"/>
            <a:ext cx="2778205"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increasingly used across business functions</a:t>
            </a:r>
            <a:endParaRPr lang="en-US" sz="2000" dirty="0"/>
          </a:p>
        </p:txBody>
      </p:sp>
      <p:sp>
        <p:nvSpPr>
          <p:cNvPr id="7" name="Shape 5"/>
          <p:cNvSpPr/>
          <p:nvPr/>
        </p:nvSpPr>
        <p:spPr>
          <a:xfrm>
            <a:off x="3905578" y="3341222"/>
            <a:ext cx="3161556" cy="1844782"/>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8" name="Shape 6"/>
          <p:cNvSpPr/>
          <p:nvPr/>
        </p:nvSpPr>
        <p:spPr>
          <a:xfrm>
            <a:off x="3888433" y="3341222"/>
            <a:ext cx="68580" cy="1844782"/>
          </a:xfrm>
          <a:prstGeom prst="roundRect">
            <a:avLst>
              <a:gd name="adj" fmla="val 91163"/>
            </a:avLst>
          </a:prstGeom>
          <a:solidFill>
            <a:srgbClr val="D2600F"/>
          </a:solidFill>
          <a:ln/>
        </p:spPr>
        <p:txBody>
          <a:bodyPr/>
          <a:lstStyle/>
          <a:p>
            <a:endParaRPr lang="en-US" sz="1350"/>
          </a:p>
        </p:txBody>
      </p:sp>
      <p:sp>
        <p:nvSpPr>
          <p:cNvPr id="9" name="Text 7"/>
          <p:cNvSpPr/>
          <p:nvPr/>
        </p:nvSpPr>
        <p:spPr>
          <a:xfrm>
            <a:off x="4122927"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Educational Tool</a:t>
            </a:r>
            <a:endParaRPr lang="en-US" sz="2000" dirty="0"/>
          </a:p>
        </p:txBody>
      </p:sp>
      <p:sp>
        <p:nvSpPr>
          <p:cNvPr id="10" name="Text 8"/>
          <p:cNvSpPr/>
          <p:nvPr/>
        </p:nvSpPr>
        <p:spPr>
          <a:xfrm>
            <a:off x="4122927" y="3941922"/>
            <a:ext cx="2778294"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provides excellent tutoring and learning support</a:t>
            </a:r>
            <a:endParaRPr lang="en-US" sz="2000" dirty="0"/>
          </a:p>
        </p:txBody>
      </p:sp>
      <p:sp>
        <p:nvSpPr>
          <p:cNvPr id="11" name="Shape 9"/>
          <p:cNvSpPr/>
          <p:nvPr/>
        </p:nvSpPr>
        <p:spPr>
          <a:xfrm>
            <a:off x="7215903" y="3341221"/>
            <a:ext cx="3161467" cy="1796835"/>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12" name="Shape 10"/>
          <p:cNvSpPr/>
          <p:nvPr/>
        </p:nvSpPr>
        <p:spPr>
          <a:xfrm>
            <a:off x="7198756" y="3341222"/>
            <a:ext cx="68581" cy="1720635"/>
          </a:xfrm>
          <a:prstGeom prst="roundRect">
            <a:avLst>
              <a:gd name="adj" fmla="val 91163"/>
            </a:avLst>
          </a:prstGeom>
          <a:solidFill>
            <a:srgbClr val="D2600F"/>
          </a:solidFill>
          <a:ln/>
        </p:spPr>
        <p:txBody>
          <a:bodyPr/>
          <a:lstStyle/>
          <a:p>
            <a:endParaRPr lang="en-US" sz="1350"/>
          </a:p>
        </p:txBody>
      </p:sp>
      <p:sp>
        <p:nvSpPr>
          <p:cNvPr id="13" name="Text 11"/>
          <p:cNvSpPr/>
          <p:nvPr/>
        </p:nvSpPr>
        <p:spPr>
          <a:xfrm>
            <a:off x="743325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Automation Risk</a:t>
            </a:r>
            <a:endParaRPr lang="en-US" sz="2000" dirty="0"/>
          </a:p>
        </p:txBody>
      </p:sp>
      <p:sp>
        <p:nvSpPr>
          <p:cNvPr id="14" name="Text 12"/>
          <p:cNvSpPr/>
          <p:nvPr/>
        </p:nvSpPr>
        <p:spPr>
          <a:xfrm>
            <a:off x="7433251" y="3829051"/>
            <a:ext cx="2778205" cy="893147"/>
          </a:xfrm>
          <a:prstGeom prst="rect">
            <a:avLst/>
          </a:prstGeom>
          <a:noFill/>
          <a:ln/>
        </p:spPr>
        <p:txBody>
          <a:bodyPr wrap="square" lIns="0" tIns="0" rIns="0" bIns="0" rtlCol="0" anchor="t"/>
          <a:lstStyle/>
          <a:p>
            <a:pPr>
              <a:lnSpc>
                <a:spcPts val="2325"/>
              </a:lnSpc>
            </a:pPr>
            <a:r>
              <a:rPr lang="en-US" sz="2000" dirty="0">
                <a:solidFill>
                  <a:srgbClr val="D2600F"/>
                </a:solidFill>
                <a:latin typeface="Open Sans" pitchFamily="34" charset="0"/>
                <a:ea typeface="Open Sans" pitchFamily="34" charset="-122"/>
                <a:cs typeface="Open Sans" pitchFamily="34" charset="-120"/>
              </a:rPr>
              <a:t>AI can automatically perform many tasks we previously taught manually</a:t>
            </a:r>
            <a:endParaRPr lang="en-US" sz="2000" dirty="0"/>
          </a:p>
        </p:txBody>
      </p:sp>
      <p:sp>
        <p:nvSpPr>
          <p:cNvPr id="15" name="Text 13"/>
          <p:cNvSpPr/>
          <p:nvPr/>
        </p:nvSpPr>
        <p:spPr>
          <a:xfrm>
            <a:off x="578198" y="5673834"/>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more like calculators than spreadsheets. We face similar concerns about skill acquisition. Like primary schools with arithmetic, we'll need practice and assessments without AI to ensure fundamental competencies.</a:t>
            </a:r>
            <a:endParaRPr 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486400" y="1028700"/>
            <a:ext cx="5486400" cy="6172200"/>
          </a:xfrm>
          <a:prstGeom prst="rect">
            <a:avLst/>
          </a:prstGeom>
        </p:spPr>
      </p:pic>
      <p:sp>
        <p:nvSpPr>
          <p:cNvPr id="3" name="Text 0"/>
          <p:cNvSpPr/>
          <p:nvPr/>
        </p:nvSpPr>
        <p:spPr>
          <a:xfrm>
            <a:off x="5953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AI in Finance Courses</a:t>
            </a:r>
            <a:endParaRPr lang="en-US" sz="4013"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445E0-0DFE-1C9D-32BB-0D00934E916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C0D84E9-E600-3B38-0615-1ADA6A9035CC}"/>
              </a:ext>
            </a:extLst>
          </p:cNvPr>
          <p:cNvPicPr>
            <a:picLocks noChangeAspect="1"/>
          </p:cNvPicPr>
          <p:nvPr/>
        </p:nvPicPr>
        <p:blipFill>
          <a:blip r:embed="rId3"/>
          <a:stretch>
            <a:fillRect/>
          </a:stretch>
        </p:blipFill>
        <p:spPr>
          <a:xfrm>
            <a:off x="0" y="1028700"/>
            <a:ext cx="4114800" cy="6172200"/>
          </a:xfrm>
          <a:prstGeom prst="rect">
            <a:avLst/>
          </a:prstGeom>
        </p:spPr>
      </p:pic>
      <p:sp>
        <p:nvSpPr>
          <p:cNvPr id="3" name="Text 0">
            <a:extLst>
              <a:ext uri="{FF2B5EF4-FFF2-40B4-BE49-F238E27FC236}">
                <a16:creationId xmlns:a16="http://schemas.microsoft.com/office/drawing/2014/main" id="{F44E2989-1AE4-970A-4536-ACC9AC528AB8}"/>
              </a:ext>
            </a:extLst>
          </p:cNvPr>
          <p:cNvSpPr/>
          <p:nvPr/>
        </p:nvSpPr>
        <p:spPr>
          <a:xfrm>
            <a:off x="4628527" y="1364605"/>
            <a:ext cx="445895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The New Skills Landscape</a:t>
            </a:r>
            <a:endParaRPr lang="en-US" sz="2925" dirty="0"/>
          </a:p>
        </p:txBody>
      </p:sp>
      <p:sp>
        <p:nvSpPr>
          <p:cNvPr id="4" name="Text 1">
            <a:extLst>
              <a:ext uri="{FF2B5EF4-FFF2-40B4-BE49-F238E27FC236}">
                <a16:creationId xmlns:a16="http://schemas.microsoft.com/office/drawing/2014/main" id="{67FA6013-DCBB-ECFD-0EBE-FAA05AFB8EF6}"/>
              </a:ext>
            </a:extLst>
          </p:cNvPr>
          <p:cNvSpPr/>
          <p:nvPr/>
        </p:nvSpPr>
        <p:spPr>
          <a:xfrm>
            <a:off x="4808199" y="2283708"/>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Brookings Institute, 2025:</a:t>
            </a:r>
            <a:endParaRPr lang="en-US" sz="2000" dirty="0"/>
          </a:p>
        </p:txBody>
      </p:sp>
      <p:sp>
        <p:nvSpPr>
          <p:cNvPr id="5" name="Text 2">
            <a:extLst>
              <a:ext uri="{FF2B5EF4-FFF2-40B4-BE49-F238E27FC236}">
                <a16:creationId xmlns:a16="http://schemas.microsoft.com/office/drawing/2014/main" id="{2A567975-AB62-130E-E5E9-5EC9D99D4C31}"/>
              </a:ext>
            </a:extLst>
          </p:cNvPr>
          <p:cNvSpPr/>
          <p:nvPr/>
        </p:nvSpPr>
        <p:spPr>
          <a:xfrm>
            <a:off x="4873513" y="2877548"/>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AI models begin to handle underwriting, compliance, and asset allocation, the traditional architecture of financial work is undergoing a fundamental shift.</a:t>
            </a:r>
            <a:endParaRPr lang="en-US" sz="2000" dirty="0"/>
          </a:p>
        </p:txBody>
      </p:sp>
      <p:sp>
        <p:nvSpPr>
          <p:cNvPr id="6" name="Text 3">
            <a:extLst>
              <a:ext uri="{FF2B5EF4-FFF2-40B4-BE49-F238E27FC236}">
                <a16:creationId xmlns:a16="http://schemas.microsoft.com/office/drawing/2014/main" id="{D43CFB95-42BC-122C-A250-85E30152B4AE}"/>
              </a:ext>
            </a:extLst>
          </p:cNvPr>
          <p:cNvSpPr/>
          <p:nvPr/>
        </p:nvSpPr>
        <p:spPr>
          <a:xfrm>
            <a:off x="4873513" y="4458905"/>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job descriptions evolve, so does the definition of financial talent. </a:t>
            </a:r>
            <a:r>
              <a:rPr lang="en-US" sz="2000" b="1" dirty="0">
                <a:solidFill>
                  <a:srgbClr val="D2600F"/>
                </a:solidFill>
                <a:latin typeface="Open Sans" pitchFamily="34" charset="0"/>
                <a:ea typeface="Open Sans" pitchFamily="34" charset="-122"/>
                <a:cs typeface="Open Sans" pitchFamily="34" charset="-120"/>
              </a:rPr>
              <a:t>Excel is no longer a differentiator. Python is fast becoming the new Excel.</a:t>
            </a:r>
            <a:endParaRPr lang="en-US" sz="2000" dirty="0"/>
          </a:p>
        </p:txBody>
      </p:sp>
      <p:sp>
        <p:nvSpPr>
          <p:cNvPr id="7" name="Text 4">
            <a:extLst>
              <a:ext uri="{FF2B5EF4-FFF2-40B4-BE49-F238E27FC236}">
                <a16:creationId xmlns:a16="http://schemas.microsoft.com/office/drawing/2014/main" id="{827D6CF9-8629-67C2-B4B2-52EE70D9165E}"/>
              </a:ext>
            </a:extLst>
          </p:cNvPr>
          <p:cNvSpPr/>
          <p:nvPr/>
        </p:nvSpPr>
        <p:spPr>
          <a:xfrm>
            <a:off x="4808199" y="6049775"/>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But technical skills alone will not cut it. The </a:t>
            </a:r>
            <a:r>
              <a:rPr lang="en-US" sz="2000" b="1" dirty="0">
                <a:solidFill>
                  <a:srgbClr val="D2600F"/>
                </a:solidFill>
                <a:latin typeface="Open Sans" pitchFamily="34" charset="0"/>
                <a:ea typeface="Open Sans" pitchFamily="34" charset="-122"/>
                <a:cs typeface="Open Sans" pitchFamily="34" charset="-120"/>
              </a:rPr>
              <a:t>most in demand profiles today are those that speak both AI and finance</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8" name="Shape 5">
            <a:extLst>
              <a:ext uri="{FF2B5EF4-FFF2-40B4-BE49-F238E27FC236}">
                <a16:creationId xmlns:a16="http://schemas.microsoft.com/office/drawing/2014/main" id="{41921775-55A4-A319-7071-5C37CE2FAEC2}"/>
              </a:ext>
            </a:extLst>
          </p:cNvPr>
          <p:cNvSpPr/>
          <p:nvPr/>
        </p:nvSpPr>
        <p:spPr>
          <a:xfrm>
            <a:off x="4635850" y="2327251"/>
            <a:ext cx="45719" cy="4581287"/>
          </a:xfrm>
          <a:prstGeom prst="rect">
            <a:avLst/>
          </a:prstGeom>
          <a:solidFill>
            <a:srgbClr val="D2600F"/>
          </a:solidFill>
          <a:ln/>
        </p:spPr>
        <p:txBody>
          <a:bodyPr/>
          <a:lstStyle/>
          <a:p>
            <a:endParaRPr lang="en-US" sz="1350"/>
          </a:p>
        </p:txBody>
      </p:sp>
    </p:spTree>
    <p:extLst>
      <p:ext uri="{BB962C8B-B14F-4D97-AF65-F5344CB8AC3E}">
        <p14:creationId xmlns:p14="http://schemas.microsoft.com/office/powerpoint/2010/main" val="1771109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89206" y="855357"/>
            <a:ext cx="494642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 New Teaching Sequence</a:t>
            </a:r>
            <a:endParaRPr lang="en-US" sz="2925" dirty="0"/>
          </a:p>
        </p:txBody>
      </p:sp>
      <p:pic>
        <p:nvPicPr>
          <p:cNvPr id="3" name="Image 0" descr="preencoded.png"/>
          <p:cNvPicPr>
            <a:picLocks noChangeAspect="1"/>
          </p:cNvPicPr>
          <p:nvPr/>
        </p:nvPicPr>
        <p:blipFill>
          <a:blip r:embed="rId3"/>
          <a:stretch>
            <a:fillRect/>
          </a:stretch>
        </p:blipFill>
        <p:spPr>
          <a:xfrm>
            <a:off x="595343" y="2058874"/>
            <a:ext cx="744200" cy="917168"/>
          </a:xfrm>
          <a:prstGeom prst="rect">
            <a:avLst/>
          </a:prstGeom>
        </p:spPr>
      </p:pic>
      <p:sp>
        <p:nvSpPr>
          <p:cNvPr id="4" name="Text 1"/>
          <p:cNvSpPr/>
          <p:nvPr/>
        </p:nvSpPr>
        <p:spPr>
          <a:xfrm>
            <a:off x="1492597" y="218000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Concepts First</a:t>
            </a:r>
            <a:endParaRPr lang="en-US" sz="2000" dirty="0"/>
          </a:p>
        </p:txBody>
      </p:sp>
      <p:sp>
        <p:nvSpPr>
          <p:cNvPr id="5" name="Text 2"/>
          <p:cNvSpPr/>
          <p:nvPr/>
        </p:nvSpPr>
        <p:spPr>
          <a:xfrm>
            <a:off x="1488310" y="2584073"/>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Begin with fundamental concepts using slides or whiteboard as usual</a:t>
            </a:r>
            <a:endParaRPr lang="en-US" sz="2000" dirty="0"/>
          </a:p>
        </p:txBody>
      </p:sp>
      <p:pic>
        <p:nvPicPr>
          <p:cNvPr id="6" name="Image 1" descr="preencoded.png"/>
          <p:cNvPicPr>
            <a:picLocks noChangeAspect="1"/>
          </p:cNvPicPr>
          <p:nvPr/>
        </p:nvPicPr>
        <p:blipFill>
          <a:blip r:embed="rId4"/>
          <a:stretch>
            <a:fillRect/>
          </a:stretch>
        </p:blipFill>
        <p:spPr>
          <a:xfrm>
            <a:off x="595343" y="3150059"/>
            <a:ext cx="744200" cy="917168"/>
          </a:xfrm>
          <a:prstGeom prst="rect">
            <a:avLst/>
          </a:prstGeom>
        </p:spPr>
      </p:pic>
      <p:sp>
        <p:nvSpPr>
          <p:cNvPr id="7" name="Text 3"/>
          <p:cNvSpPr/>
          <p:nvPr/>
        </p:nvSpPr>
        <p:spPr>
          <a:xfrm>
            <a:off x="1488311" y="3271904"/>
            <a:ext cx="1864965"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Implementation (Maybe?)</a:t>
            </a:r>
            <a:endParaRPr lang="en-US" sz="2000" dirty="0"/>
          </a:p>
        </p:txBody>
      </p:sp>
      <p:sp>
        <p:nvSpPr>
          <p:cNvPr id="8" name="Text 4"/>
          <p:cNvSpPr/>
          <p:nvPr/>
        </p:nvSpPr>
        <p:spPr>
          <a:xfrm>
            <a:off x="1488309" y="3625988"/>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 implementation in traditional tools (usually Excel) as usual</a:t>
            </a:r>
            <a:endParaRPr lang="en-US" sz="2000" dirty="0"/>
          </a:p>
        </p:txBody>
      </p:sp>
      <p:pic>
        <p:nvPicPr>
          <p:cNvPr id="9" name="Image 2" descr="preencoded.png"/>
          <p:cNvPicPr>
            <a:picLocks noChangeAspect="1"/>
          </p:cNvPicPr>
          <p:nvPr/>
        </p:nvPicPr>
        <p:blipFill>
          <a:blip r:embed="rId5"/>
          <a:stretch>
            <a:fillRect/>
          </a:stretch>
        </p:blipFill>
        <p:spPr>
          <a:xfrm>
            <a:off x="595343" y="4241245"/>
            <a:ext cx="744200" cy="917168"/>
          </a:xfrm>
          <a:prstGeom prst="rect">
            <a:avLst/>
          </a:prstGeom>
        </p:spPr>
      </p:pic>
      <p:sp>
        <p:nvSpPr>
          <p:cNvPr id="10" name="Text 5"/>
          <p:cNvSpPr/>
          <p:nvPr/>
        </p:nvSpPr>
        <p:spPr>
          <a:xfrm>
            <a:off x="1488308" y="431638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AI Enhancement</a:t>
            </a:r>
            <a:endParaRPr lang="en-US" sz="2000" dirty="0"/>
          </a:p>
        </p:txBody>
      </p:sp>
      <p:sp>
        <p:nvSpPr>
          <p:cNvPr id="11" name="Text 6"/>
          <p:cNvSpPr/>
          <p:nvPr/>
        </p:nvSpPr>
        <p:spPr>
          <a:xfrm>
            <a:off x="1488308" y="4711928"/>
            <a:ext cx="8889147" cy="297716"/>
          </a:xfrm>
          <a:prstGeom prst="rect">
            <a:avLst/>
          </a:prstGeom>
          <a:noFill/>
          <a:ln/>
        </p:spPr>
        <p:txBody>
          <a:bodyPr wrap="none" lIns="0" tIns="0" rIns="0" bIns="0" rtlCol="0" anchor="t"/>
          <a:lstStyle/>
          <a:p>
            <a:pPr>
              <a:lnSpc>
                <a:spcPts val="2325"/>
              </a:lnSpc>
            </a:pPr>
            <a:r>
              <a:rPr lang="en-US" sz="2000" dirty="0">
                <a:latin typeface="Open Sans" pitchFamily="34" charset="0"/>
                <a:ea typeface="Open Sans" pitchFamily="34" charset="-122"/>
                <a:cs typeface="Open Sans" pitchFamily="34" charset="-120"/>
              </a:rPr>
              <a:t>New step: </a:t>
            </a:r>
            <a:r>
              <a:rPr lang="en-US" sz="2000" b="1" dirty="0">
                <a:solidFill>
                  <a:srgbClr val="D2600F"/>
                </a:solidFill>
                <a:latin typeface="Open Sans" pitchFamily="34" charset="0"/>
                <a:ea typeface="Open Sans" pitchFamily="34" charset="-122"/>
                <a:cs typeface="Open Sans" pitchFamily="34" charset="-120"/>
              </a:rPr>
              <a:t>Apply concepts using chatbots and AI agents</a:t>
            </a:r>
            <a:endParaRPr lang="en-US" sz="2000" b="1" dirty="0"/>
          </a:p>
        </p:txBody>
      </p:sp>
      <p:sp>
        <p:nvSpPr>
          <p:cNvPr id="12" name="Text 7"/>
          <p:cNvSpPr/>
          <p:nvPr/>
        </p:nvSpPr>
        <p:spPr>
          <a:xfrm>
            <a:off x="595343" y="5474613"/>
            <a:ext cx="1890236"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Traditional Approach</a:t>
            </a:r>
            <a:endParaRPr lang="en-US" sz="2000" dirty="0"/>
          </a:p>
        </p:txBody>
      </p:sp>
      <p:sp>
        <p:nvSpPr>
          <p:cNvPr id="13" name="Text 8"/>
          <p:cNvSpPr/>
          <p:nvPr/>
        </p:nvSpPr>
        <p:spPr>
          <a:xfrm>
            <a:off x="589627"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Excel implementation → students build Excel models</a:t>
            </a:r>
            <a:endParaRPr lang="en-US" sz="2000" dirty="0"/>
          </a:p>
        </p:txBody>
      </p:sp>
      <p:sp>
        <p:nvSpPr>
          <p:cNvPr id="14" name="Text 9"/>
          <p:cNvSpPr/>
          <p:nvPr/>
        </p:nvSpPr>
        <p:spPr>
          <a:xfrm>
            <a:off x="5673656" y="5474613"/>
            <a:ext cx="1860679"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Additional Piece</a:t>
            </a:r>
            <a:endParaRPr lang="en-US" sz="2000" dirty="0"/>
          </a:p>
        </p:txBody>
      </p:sp>
      <p:sp>
        <p:nvSpPr>
          <p:cNvPr id="15" name="Text 10"/>
          <p:cNvSpPr/>
          <p:nvPr/>
        </p:nvSpPr>
        <p:spPr>
          <a:xfrm>
            <a:off x="5667938"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AI implementation → </a:t>
            </a:r>
            <a:r>
              <a:rPr lang="en-US" sz="2000" b="1" dirty="0">
                <a:solidFill>
                  <a:schemeClr val="accent2">
                    <a:lumMod val="75000"/>
                  </a:schemeClr>
                </a:solidFill>
                <a:latin typeface="Open Sans" pitchFamily="34" charset="0"/>
                <a:ea typeface="Open Sans" pitchFamily="34" charset="-122"/>
                <a:cs typeface="Open Sans" pitchFamily="34" charset="-120"/>
              </a:rPr>
              <a:t>students conduct AI chats or build AI apps</a:t>
            </a:r>
            <a:endParaRPr lang="en-US" sz="2000" b="1" dirty="0">
              <a:solidFill>
                <a:schemeClr val="accent2">
                  <a:lumMod val="7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C3D62-AB04-F3AC-413F-6004552858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A948193-D8B5-7B8C-C134-0144B7AA1366}"/>
              </a:ext>
            </a:extLst>
          </p:cNvPr>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a:extLst>
              <a:ext uri="{FF2B5EF4-FFF2-40B4-BE49-F238E27FC236}">
                <a16:creationId xmlns:a16="http://schemas.microsoft.com/office/drawing/2014/main" id="{22C9F610-03F9-E419-A4AB-D5D06C764185}"/>
              </a:ext>
            </a:extLst>
          </p:cNvPr>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FA57BD8A-6495-5394-AD41-F527CE53C770}"/>
              </a:ext>
            </a:extLst>
          </p:cNvPr>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a:extLst>
              <a:ext uri="{FF2B5EF4-FFF2-40B4-BE49-F238E27FC236}">
                <a16:creationId xmlns:a16="http://schemas.microsoft.com/office/drawing/2014/main" id="{E52517A4-F335-9A20-B7BD-A280FB74ED0A}"/>
              </a:ext>
            </a:extLst>
          </p:cNvPr>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F0609AA2-513D-F3C5-B2B2-199800EC8A6F}"/>
              </a:ext>
            </a:extLst>
          </p:cNvPr>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a:extLst>
              <a:ext uri="{FF2B5EF4-FFF2-40B4-BE49-F238E27FC236}">
                <a16:creationId xmlns:a16="http://schemas.microsoft.com/office/drawing/2014/main" id="{53D21283-836C-EB1A-71F9-1C78B1C18FA5}"/>
              </a:ext>
            </a:extLst>
          </p:cNvPr>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7ED03708-AD54-847E-1803-76EF04741183}"/>
              </a:ext>
            </a:extLst>
          </p:cNvPr>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a:extLst>
              <a:ext uri="{FF2B5EF4-FFF2-40B4-BE49-F238E27FC236}">
                <a16:creationId xmlns:a16="http://schemas.microsoft.com/office/drawing/2014/main" id="{F56BF03C-E510-EB61-0A94-752E9E6DBEE5}"/>
              </a:ext>
            </a:extLst>
          </p:cNvPr>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D6884EC8-2E92-EC3F-6BB7-1C4F56F7159A}"/>
              </a:ext>
            </a:extLst>
          </p:cNvPr>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a:extLst>
              <a:ext uri="{FF2B5EF4-FFF2-40B4-BE49-F238E27FC236}">
                <a16:creationId xmlns:a16="http://schemas.microsoft.com/office/drawing/2014/main" id="{653426BF-3146-61F9-ECAF-22B544F1B3E2}"/>
              </a:ext>
            </a:extLst>
          </p:cNvPr>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a:extLst>
              <a:ext uri="{FF2B5EF4-FFF2-40B4-BE49-F238E27FC236}">
                <a16:creationId xmlns:a16="http://schemas.microsoft.com/office/drawing/2014/main" id="{BD88DECD-23CF-57FE-F8DC-A92227075A74}"/>
              </a:ext>
            </a:extLst>
          </p:cNvPr>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2050"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3BC9C3D5-1C0D-A5C1-9E48-C254C1364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93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1026" name="Picture 2" descr="A simple green checkmark icon on a transparent background, clean and minimalist design, vector style">
            <a:extLst>
              <a:ext uri="{FF2B5EF4-FFF2-40B4-BE49-F238E27FC236}">
                <a16:creationId xmlns:a16="http://schemas.microsoft.com/office/drawing/2014/main" id="{05E147F8-C7EC-3D4F-4A02-2C60E37C0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74" y="2946323"/>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imple red X mark icon on a transparent background, clean and minimalist design, vector style, matching the style of a checkmark">
            <a:extLst>
              <a:ext uri="{FF2B5EF4-FFF2-40B4-BE49-F238E27FC236}">
                <a16:creationId xmlns:a16="http://schemas.microsoft.com/office/drawing/2014/main" id="{79B9446B-B738-AE7D-EFDD-432B07759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74" y="6590674"/>
            <a:ext cx="541586" cy="5415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 simple green checkmark icon on a transparent background, clean and minimalist design, vector style">
            <a:extLst>
              <a:ext uri="{FF2B5EF4-FFF2-40B4-BE49-F238E27FC236}">
                <a16:creationId xmlns:a16="http://schemas.microsoft.com/office/drawing/2014/main" id="{D7A54228-B1BE-3AA2-3A8E-F52A8413A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264" y="3804508"/>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 simple green checkmark icon on a transparent background, clean and minimalist design, vector style">
            <a:extLst>
              <a:ext uri="{FF2B5EF4-FFF2-40B4-BE49-F238E27FC236}">
                <a16:creationId xmlns:a16="http://schemas.microsoft.com/office/drawing/2014/main" id="{FB61E3EC-981E-A704-7BDD-5D7D676AB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4741117"/>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 simple green checkmark icon on a transparent background, clean and minimalist design, vector style">
            <a:extLst>
              <a:ext uri="{FF2B5EF4-FFF2-40B4-BE49-F238E27FC236}">
                <a16:creationId xmlns:a16="http://schemas.microsoft.com/office/drawing/2014/main" id="{D312F092-4D46-0D69-F0B5-CB2CEC8D4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5643359"/>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F9D0A06C-4528-D11F-2C72-668980CC4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173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40758"/>
            <a:ext cx="10972800" cy="2048622"/>
          </a:xfrm>
          <a:prstGeom prst="rect">
            <a:avLst/>
          </a:prstGeom>
        </p:spPr>
      </p:pic>
      <p:sp>
        <p:nvSpPr>
          <p:cNvPr id="3" name="Text 0"/>
          <p:cNvSpPr/>
          <p:nvPr/>
        </p:nvSpPr>
        <p:spPr>
          <a:xfrm>
            <a:off x="853093" y="4850612"/>
            <a:ext cx="4532978" cy="465059"/>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AI in Education in General</a:t>
            </a:r>
            <a:endParaRPr lang="en-US" sz="4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530028" y="1804771"/>
            <a:ext cx="5940653"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Three Legs of Assessment</a:t>
            </a:r>
            <a:endParaRPr lang="en-US" sz="2925" dirty="0"/>
          </a:p>
        </p:txBody>
      </p:sp>
      <p:sp>
        <p:nvSpPr>
          <p:cNvPr id="3" name="Shape 1"/>
          <p:cNvSpPr/>
          <p:nvPr/>
        </p:nvSpPr>
        <p:spPr>
          <a:xfrm>
            <a:off x="59534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749826" y="3739753"/>
            <a:ext cx="23178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Assignments</a:t>
            </a:r>
            <a:endParaRPr lang="en-US" sz="2000" dirty="0"/>
          </a:p>
        </p:txBody>
      </p:sp>
      <p:sp>
        <p:nvSpPr>
          <p:cNvPr id="5" name="Text 3"/>
          <p:cNvSpPr/>
          <p:nvPr/>
        </p:nvSpPr>
        <p:spPr>
          <a:xfrm>
            <a:off x="749826" y="4508242"/>
            <a:ext cx="28525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"Turn in your chat, its output, and your evaluation of the output"</a:t>
            </a:r>
            <a:endParaRPr lang="en-US" sz="2000" dirty="0"/>
          </a:p>
        </p:txBody>
      </p:sp>
      <p:sp>
        <p:nvSpPr>
          <p:cNvPr id="6" name="Shape 4"/>
          <p:cNvSpPr/>
          <p:nvPr/>
        </p:nvSpPr>
        <p:spPr>
          <a:xfrm>
            <a:off x="3905578" y="3037114"/>
            <a:ext cx="3161556"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7" name="Text 5"/>
          <p:cNvSpPr/>
          <p:nvPr/>
        </p:nvSpPr>
        <p:spPr>
          <a:xfrm>
            <a:off x="4060062"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Without AI</a:t>
            </a:r>
            <a:endParaRPr lang="en-US" sz="2000" dirty="0"/>
          </a:p>
        </p:txBody>
      </p:sp>
      <p:sp>
        <p:nvSpPr>
          <p:cNvPr id="8" name="Text 6"/>
          <p:cNvSpPr/>
          <p:nvPr/>
        </p:nvSpPr>
        <p:spPr>
          <a:xfrm>
            <a:off x="4060061" y="4448111"/>
            <a:ext cx="285258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In-class assessments ensuring students understand fundamental concepts independently</a:t>
            </a:r>
            <a:endParaRPr lang="en-US" sz="2000" dirty="0"/>
          </a:p>
        </p:txBody>
      </p:sp>
      <p:sp>
        <p:nvSpPr>
          <p:cNvPr id="9" name="Shape 7"/>
          <p:cNvSpPr/>
          <p:nvPr/>
        </p:nvSpPr>
        <p:spPr>
          <a:xfrm>
            <a:off x="721590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7370386"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 AI</a:t>
            </a:r>
            <a:endParaRPr lang="en-US" sz="2000" dirty="0"/>
          </a:p>
        </p:txBody>
      </p:sp>
      <p:sp>
        <p:nvSpPr>
          <p:cNvPr id="11" name="Text 9"/>
          <p:cNvSpPr/>
          <p:nvPr/>
        </p:nvSpPr>
        <p:spPr>
          <a:xfrm>
            <a:off x="7370386" y="4410011"/>
            <a:ext cx="285250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More ambitious assessments leveraging AI assistance - complex cases can become exams with AI support</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5343" y="1608146"/>
            <a:ext cx="90640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Change was only at the margins for the past 40 years</a:t>
            </a:r>
            <a:endParaRPr lang="en-US" sz="2925" dirty="0"/>
          </a:p>
        </p:txBody>
      </p:sp>
      <p:pic>
        <p:nvPicPr>
          <p:cNvPr id="3" name="Image 0" descr="preencoded.png"/>
          <p:cNvPicPr>
            <a:picLocks noChangeAspect="1"/>
          </p:cNvPicPr>
          <p:nvPr/>
        </p:nvPicPr>
        <p:blipFill>
          <a:blip r:embed="rId3"/>
          <a:stretch>
            <a:fillRect/>
          </a:stretch>
        </p:blipFill>
        <p:spPr>
          <a:xfrm>
            <a:off x="595343" y="2928938"/>
            <a:ext cx="3126105" cy="2149197"/>
          </a:xfrm>
          <a:prstGeom prst="rect">
            <a:avLst/>
          </a:prstGeom>
        </p:spPr>
      </p:pic>
      <p:sp>
        <p:nvSpPr>
          <p:cNvPr id="4" name="Text 1"/>
          <p:cNvSpPr/>
          <p:nvPr/>
        </p:nvSpPr>
        <p:spPr>
          <a:xfrm>
            <a:off x="1308357" y="5270954"/>
            <a:ext cx="3187720"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VisiCalc (1979)</a:t>
            </a:r>
            <a:endParaRPr lang="en-US" sz="2000" dirty="0"/>
          </a:p>
        </p:txBody>
      </p:sp>
      <p:pic>
        <p:nvPicPr>
          <p:cNvPr id="5" name="Image 1" descr="preencoded.png"/>
          <p:cNvPicPr>
            <a:picLocks noChangeAspect="1"/>
          </p:cNvPicPr>
          <p:nvPr/>
        </p:nvPicPr>
        <p:blipFill>
          <a:blip r:embed="rId4"/>
          <a:stretch>
            <a:fillRect/>
          </a:stretch>
        </p:blipFill>
        <p:spPr>
          <a:xfrm>
            <a:off x="4151859" y="2928938"/>
            <a:ext cx="2871698" cy="2153751"/>
          </a:xfrm>
          <a:prstGeom prst="rect">
            <a:avLst/>
          </a:prstGeom>
        </p:spPr>
      </p:pic>
      <p:sp>
        <p:nvSpPr>
          <p:cNvPr id="6" name="Text 2"/>
          <p:cNvSpPr/>
          <p:nvPr/>
        </p:nvSpPr>
        <p:spPr>
          <a:xfrm>
            <a:off x="4535580" y="5261417"/>
            <a:ext cx="2983766"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Lotus 1-2-3 (1983)</a:t>
            </a:r>
            <a:endParaRPr lang="en-US" sz="2000" dirty="0"/>
          </a:p>
        </p:txBody>
      </p:sp>
      <p:pic>
        <p:nvPicPr>
          <p:cNvPr id="7" name="Image 2" descr="preencoded.png"/>
          <p:cNvPicPr>
            <a:picLocks noChangeAspect="1"/>
          </p:cNvPicPr>
          <p:nvPr/>
        </p:nvPicPr>
        <p:blipFill>
          <a:blip r:embed="rId5"/>
          <a:stretch>
            <a:fillRect/>
          </a:stretch>
        </p:blipFill>
        <p:spPr>
          <a:xfrm>
            <a:off x="7504420" y="2928938"/>
            <a:ext cx="2884379" cy="2163217"/>
          </a:xfrm>
          <a:prstGeom prst="rect">
            <a:avLst/>
          </a:prstGeom>
        </p:spPr>
      </p:pic>
      <p:sp>
        <p:nvSpPr>
          <p:cNvPr id="8" name="Text 3"/>
          <p:cNvSpPr/>
          <p:nvPr/>
        </p:nvSpPr>
        <p:spPr>
          <a:xfrm>
            <a:off x="8271863" y="5259586"/>
            <a:ext cx="2884379"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Excel (1987)</a:t>
            </a:r>
            <a:endParaRPr lang="en-US" sz="2000" dirty="0"/>
          </a:p>
        </p:txBody>
      </p:sp>
      <p:sp>
        <p:nvSpPr>
          <p:cNvPr id="9" name="Text 4"/>
          <p:cNvSpPr/>
          <p:nvPr/>
        </p:nvSpPr>
        <p:spPr>
          <a:xfrm>
            <a:off x="595343" y="5858679"/>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40 years, the fundamental tool of business analysis remained essentially the same.</a:t>
            </a:r>
            <a:endParaRPr 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595342" y="1824822"/>
            <a:ext cx="440644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as Educational Partner</a:t>
            </a:r>
            <a:endParaRPr lang="en-US" sz="2925" dirty="0"/>
          </a:p>
        </p:txBody>
      </p:sp>
      <p:sp>
        <p:nvSpPr>
          <p:cNvPr id="3" name="Text 1"/>
          <p:cNvSpPr/>
          <p:nvPr/>
        </p:nvSpPr>
        <p:spPr>
          <a:xfrm>
            <a:off x="595343" y="3071812"/>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can be a highly effective tutor, and we should leverage it in our teaching.</a:t>
            </a:r>
            <a:endParaRPr lang="en-US" sz="2000" dirty="0"/>
          </a:p>
        </p:txBody>
      </p:sp>
      <p:sp>
        <p:nvSpPr>
          <p:cNvPr id="4" name="Shape 2"/>
          <p:cNvSpPr/>
          <p:nvPr/>
        </p:nvSpPr>
        <p:spPr>
          <a:xfrm>
            <a:off x="595344" y="3727729"/>
            <a:ext cx="4888200"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5" name="Text 3"/>
          <p:cNvSpPr/>
          <p:nvPr/>
        </p:nvSpPr>
        <p:spPr>
          <a:xfrm>
            <a:off x="749827" y="3918525"/>
            <a:ext cx="264542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Replace Reading Assignments</a:t>
            </a:r>
            <a:endParaRPr lang="en-US" sz="2000" dirty="0"/>
          </a:p>
        </p:txBody>
      </p:sp>
      <p:sp>
        <p:nvSpPr>
          <p:cNvPr id="6" name="Text 4"/>
          <p:cNvSpPr/>
          <p:nvPr/>
        </p:nvSpPr>
        <p:spPr>
          <a:xfrm>
            <a:off x="749827" y="4341939"/>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Ask students to chat with chatbots instead of traditional reading assignments</a:t>
            </a:r>
            <a:endParaRPr lang="en-US" sz="2000" dirty="0"/>
          </a:p>
        </p:txBody>
      </p:sp>
      <p:sp>
        <p:nvSpPr>
          <p:cNvPr id="7" name="Shape 5"/>
          <p:cNvSpPr/>
          <p:nvPr/>
        </p:nvSpPr>
        <p:spPr>
          <a:xfrm>
            <a:off x="5560786" y="3727728"/>
            <a:ext cx="4816673"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5715268" y="3893406"/>
            <a:ext cx="186309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Pre-Class or In-Class </a:t>
            </a:r>
            <a:endParaRPr lang="en-US" sz="2000" dirty="0"/>
          </a:p>
        </p:txBody>
      </p:sp>
      <p:sp>
        <p:nvSpPr>
          <p:cNvPr id="9" name="Text 7"/>
          <p:cNvSpPr/>
          <p:nvPr/>
        </p:nvSpPr>
        <p:spPr>
          <a:xfrm>
            <a:off x="5715267" y="4311075"/>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Assign pre-class or in class before slides and class discussion.</a:t>
            </a:r>
            <a:endParaRPr lang="en-US" sz="2000" dirty="0"/>
          </a:p>
        </p:txBody>
      </p:sp>
      <p:sp>
        <p:nvSpPr>
          <p:cNvPr id="10" name="Shape 8"/>
          <p:cNvSpPr/>
          <p:nvPr/>
        </p:nvSpPr>
        <p:spPr>
          <a:xfrm>
            <a:off x="595344" y="5764738"/>
            <a:ext cx="9856499" cy="989678"/>
          </a:xfrm>
          <a:prstGeom prst="roundRect">
            <a:avLst>
              <a:gd name="adj" fmla="val 6317"/>
            </a:avLst>
          </a:prstGeom>
          <a:solidFill>
            <a:srgbClr val="FAD3B8"/>
          </a:solidFill>
          <a:ln/>
        </p:spPr>
        <p:txBody>
          <a:bodyPr/>
          <a:lstStyle/>
          <a:p>
            <a:endParaRPr lang="en-US" sz="1350"/>
          </a:p>
        </p:txBody>
      </p:sp>
      <p:pic>
        <p:nvPicPr>
          <p:cNvPr id="11" name="Image 0" descr="preencoded.png"/>
          <p:cNvPicPr>
            <a:picLocks noChangeAspect="1"/>
          </p:cNvPicPr>
          <p:nvPr/>
        </p:nvPicPr>
        <p:blipFill>
          <a:blip r:embed="rId3"/>
          <a:stretch>
            <a:fillRect/>
          </a:stretch>
        </p:blipFill>
        <p:spPr>
          <a:xfrm>
            <a:off x="744112" y="5171004"/>
            <a:ext cx="232529" cy="186005"/>
          </a:xfrm>
          <a:prstGeom prst="rect">
            <a:avLst/>
          </a:prstGeom>
        </p:spPr>
      </p:pic>
      <p:sp>
        <p:nvSpPr>
          <p:cNvPr id="12" name="Text 9"/>
          <p:cNvSpPr/>
          <p:nvPr/>
        </p:nvSpPr>
        <p:spPr>
          <a:xfrm>
            <a:off x="1009144" y="5961861"/>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Assignment:</a:t>
            </a:r>
            <a:r>
              <a:rPr lang="en-US" sz="2000" dirty="0">
                <a:solidFill>
                  <a:srgbClr val="000000"/>
                </a:solidFill>
                <a:latin typeface="Open Sans" pitchFamily="34" charset="0"/>
                <a:ea typeface="Open Sans" pitchFamily="34" charset="-122"/>
                <a:cs typeface="Open Sans" pitchFamily="34" charset="-120"/>
              </a:rPr>
              <a:t> "Ask your chatbot to teach you about [topic]. Tell it to ask you questions to ensure you are understanding."</a:t>
            </a:r>
            <a:endParaRPr lang="en-US" sz="2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595342" y="2432803"/>
            <a:ext cx="690180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If Chatbot Reliability is a Concern</a:t>
            </a:r>
            <a:endParaRPr lang="en-US" sz="2925" dirty="0"/>
          </a:p>
        </p:txBody>
      </p:sp>
      <p:sp>
        <p:nvSpPr>
          <p:cNvPr id="4" name="Shape 2"/>
          <p:cNvSpPr/>
          <p:nvPr/>
        </p:nvSpPr>
        <p:spPr>
          <a:xfrm>
            <a:off x="595343" y="3896291"/>
            <a:ext cx="3161467" cy="17145"/>
          </a:xfrm>
          <a:prstGeom prst="rect">
            <a:avLst/>
          </a:prstGeom>
          <a:solidFill>
            <a:srgbClr val="D2600F"/>
          </a:solidFill>
          <a:ln/>
        </p:spPr>
        <p:txBody>
          <a:bodyPr/>
          <a:lstStyle/>
          <a:p>
            <a:endParaRPr lang="en-US" sz="1350"/>
          </a:p>
        </p:txBody>
      </p:sp>
      <p:sp>
        <p:nvSpPr>
          <p:cNvPr id="5" name="Text 3"/>
          <p:cNvSpPr/>
          <p:nvPr/>
        </p:nvSpPr>
        <p:spPr>
          <a:xfrm>
            <a:off x="595343" y="419985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 RAG </a:t>
            </a:r>
            <a:endParaRPr lang="en-US" sz="2000" dirty="0"/>
          </a:p>
        </p:txBody>
      </p:sp>
      <p:sp>
        <p:nvSpPr>
          <p:cNvPr id="6" name="Text 4"/>
          <p:cNvSpPr/>
          <p:nvPr/>
        </p:nvSpPr>
        <p:spPr>
          <a:xfrm>
            <a:off x="595343" y="4691551"/>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custom systems (could use Google's Notebook LM or Custom GPT) for specific source control</a:t>
            </a:r>
            <a:endParaRPr lang="en-US" sz="2000" dirty="0"/>
          </a:p>
        </p:txBody>
      </p:sp>
      <p:sp>
        <p:nvSpPr>
          <p:cNvPr id="7" name="Text 5"/>
          <p:cNvSpPr/>
          <p:nvPr/>
        </p:nvSpPr>
        <p:spPr>
          <a:xfrm>
            <a:off x="3905578"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3905578" y="3896291"/>
            <a:ext cx="3161556" cy="17145"/>
          </a:xfrm>
          <a:prstGeom prst="rect">
            <a:avLst/>
          </a:prstGeom>
          <a:solidFill>
            <a:srgbClr val="D2600F"/>
          </a:solidFill>
          <a:ln/>
        </p:spPr>
        <p:txBody>
          <a:bodyPr/>
          <a:lstStyle/>
          <a:p>
            <a:endParaRPr lang="en-US" sz="1350"/>
          </a:p>
        </p:txBody>
      </p:sp>
      <p:sp>
        <p:nvSpPr>
          <p:cNvPr id="9" name="Text 7"/>
          <p:cNvSpPr/>
          <p:nvPr/>
        </p:nvSpPr>
        <p:spPr>
          <a:xfrm>
            <a:off x="3905578" y="419985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Build with AI Reports</a:t>
            </a:r>
            <a:endParaRPr lang="en-US" sz="2000" dirty="0"/>
          </a:p>
        </p:txBody>
      </p:sp>
      <p:sp>
        <p:nvSpPr>
          <p:cNvPr id="10" name="Text 8"/>
          <p:cNvSpPr/>
          <p:nvPr/>
        </p:nvSpPr>
        <p:spPr>
          <a:xfrm>
            <a:off x="3905578" y="4691550"/>
            <a:ext cx="316155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Can have AI create a comprehensive report, then edit if needed and use for RAG or in system prompt</a:t>
            </a:r>
            <a:endParaRPr lang="en-US" sz="2000" dirty="0"/>
          </a:p>
        </p:txBody>
      </p:sp>
      <p:sp>
        <p:nvSpPr>
          <p:cNvPr id="11" name="Text 9"/>
          <p:cNvSpPr/>
          <p:nvPr/>
        </p:nvSpPr>
        <p:spPr>
          <a:xfrm>
            <a:off x="7215902"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7215903" y="3896291"/>
            <a:ext cx="3161467" cy="17145"/>
          </a:xfrm>
          <a:prstGeom prst="rect">
            <a:avLst/>
          </a:prstGeom>
          <a:solidFill>
            <a:srgbClr val="D2600F"/>
          </a:solidFill>
          <a:ln/>
        </p:spPr>
        <p:txBody>
          <a:bodyPr/>
          <a:lstStyle/>
          <a:p>
            <a:endParaRPr lang="en-US" sz="1350"/>
          </a:p>
        </p:txBody>
      </p:sp>
      <p:sp>
        <p:nvSpPr>
          <p:cNvPr id="13" name="Text 11"/>
          <p:cNvSpPr/>
          <p:nvPr/>
        </p:nvSpPr>
        <p:spPr>
          <a:xfrm>
            <a:off x="7215903" y="408354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Reliability Reality</a:t>
            </a:r>
            <a:endParaRPr lang="en-US" sz="2000" dirty="0"/>
          </a:p>
        </p:txBody>
      </p:sp>
      <p:sp>
        <p:nvSpPr>
          <p:cNvPr id="14" name="Text 12"/>
          <p:cNvSpPr/>
          <p:nvPr/>
        </p:nvSpPr>
        <p:spPr>
          <a:xfrm>
            <a:off x="7215903" y="4696802"/>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LLMs today are significantly more reliable than earlier versions - hallucinations have diminished</a:t>
            </a:r>
            <a:endParaRPr 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111" y="1472847"/>
            <a:ext cx="382038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NotebookLM Example</a:t>
            </a:r>
            <a:endParaRPr lang="en-US" sz="3200" dirty="0"/>
          </a:p>
        </p:txBody>
      </p:sp>
      <p:sp>
        <p:nvSpPr>
          <p:cNvPr id="3" name="Text 1"/>
          <p:cNvSpPr/>
          <p:nvPr/>
        </p:nvSpPr>
        <p:spPr>
          <a:xfrm>
            <a:off x="595342" y="3168343"/>
            <a:ext cx="148769" cy="186005"/>
          </a:xfrm>
          <a:prstGeom prst="rect">
            <a:avLst/>
          </a:prstGeom>
          <a:noFill/>
          <a:ln/>
        </p:spPr>
        <p:txBody>
          <a:bodyPr wrap="none" lIns="0" tIns="0" rIns="0" bIns="0" rtlCol="0" anchor="t"/>
          <a:lstStyle/>
          <a:p>
            <a:pPr>
              <a:lnSpc>
                <a:spcPts val="1875"/>
              </a:lnSpc>
            </a:pPr>
            <a:endParaRPr lang="en-US" sz="1163" dirty="0"/>
          </a:p>
        </p:txBody>
      </p:sp>
      <p:sp>
        <p:nvSpPr>
          <p:cNvPr id="4" name="Shape 2"/>
          <p:cNvSpPr/>
          <p:nvPr/>
        </p:nvSpPr>
        <p:spPr>
          <a:xfrm>
            <a:off x="595343" y="2697073"/>
            <a:ext cx="4816673" cy="17145"/>
          </a:xfrm>
          <a:prstGeom prst="rect">
            <a:avLst/>
          </a:prstGeom>
          <a:solidFill>
            <a:srgbClr val="D2600F"/>
          </a:solidFill>
          <a:ln/>
        </p:spPr>
        <p:txBody>
          <a:bodyPr/>
          <a:lstStyle/>
          <a:p>
            <a:endParaRPr lang="en-US" sz="1350"/>
          </a:p>
        </p:txBody>
      </p:sp>
      <p:sp>
        <p:nvSpPr>
          <p:cNvPr id="5" name="Text 3"/>
          <p:cNvSpPr/>
          <p:nvPr/>
        </p:nvSpPr>
        <p:spPr>
          <a:xfrm>
            <a:off x="595341" y="3047524"/>
            <a:ext cx="4816673" cy="1395710"/>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1: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asked ChatGPT to prepare a detailed report on binomial option in markdown format.  I could have used a different chatbot.</a:t>
            </a: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4"/>
          <p:cNvSpPr/>
          <p:nvPr/>
        </p:nvSpPr>
        <p:spPr>
          <a:xfrm>
            <a:off x="595342"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ChatGPT conversation:</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r>
              <a:rPr lang="en-US" sz="2000" u="sng" dirty="0">
                <a:solidFill>
                  <a:srgbClr val="D2600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https://chatgpt.com/share/68e7cbf4-013c-8006-89bb-1166720463ff</a:t>
            </a:r>
            <a:endParaRPr lang="en-US" sz="2000" dirty="0"/>
          </a:p>
        </p:txBody>
      </p:sp>
      <p:sp>
        <p:nvSpPr>
          <p:cNvPr id="8" name="Shape 6"/>
          <p:cNvSpPr/>
          <p:nvPr/>
        </p:nvSpPr>
        <p:spPr>
          <a:xfrm>
            <a:off x="5560784" y="2714218"/>
            <a:ext cx="4816673" cy="17145"/>
          </a:xfrm>
          <a:prstGeom prst="rect">
            <a:avLst/>
          </a:prstGeom>
          <a:solidFill>
            <a:srgbClr val="D2600F"/>
          </a:solidFill>
          <a:ln/>
        </p:spPr>
        <p:txBody>
          <a:bodyPr/>
          <a:lstStyle/>
          <a:p>
            <a:endParaRPr lang="en-US" sz="1350"/>
          </a:p>
        </p:txBody>
      </p:sp>
      <p:sp>
        <p:nvSpPr>
          <p:cNvPr id="9" name="Text 7"/>
          <p:cNvSpPr/>
          <p:nvPr/>
        </p:nvSpPr>
        <p:spPr>
          <a:xfrm>
            <a:off x="5560783" y="3047524"/>
            <a:ext cx="4816673" cy="465237"/>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2: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uploaded the markdown file to </a:t>
            </a:r>
            <a:r>
              <a:rPr lang="en-US" sz="2000" dirty="0" err="1">
                <a:solidFill>
                  <a:srgbClr val="2B2E3C"/>
                </a:solidFill>
                <a:latin typeface="Open Sans" panose="020B0606030504020204" pitchFamily="34" charset="0"/>
                <a:ea typeface="Open Sans" panose="020B0606030504020204" pitchFamily="34" charset="0"/>
                <a:cs typeface="Open Sans" panose="020B0606030504020204" pitchFamily="34" charset="0"/>
              </a:rPr>
              <a:t>NotebookLM</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and asked it to generate flash cards and a video overview.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5486400"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NotebookLM notebook:</a:t>
            </a:r>
          </a:p>
          <a:p>
            <a:pPr>
              <a:lnSpc>
                <a:spcPts val="1875"/>
              </a:lnSpc>
            </a:pPr>
            <a:r>
              <a:rPr lang="en-US" sz="2000" dirty="0">
                <a:solidFill>
                  <a:srgbClr val="2B2E3C"/>
                </a:solidFill>
                <a:latin typeface="Open Sans" pitchFamily="34" charset="0"/>
                <a:ea typeface="Open Sans" pitchFamily="34" charset="-122"/>
                <a:cs typeface="Open Sans" pitchFamily="34" charset="-120"/>
              </a:rPr>
              <a: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https://notebooklm.google.com/notebook/7e3e40f0-a937-46cb-8eea-7c713bdcb8d4</a:t>
            </a:r>
            <a:endParaRPr lang="en-US" sz="2000" dirty="0"/>
          </a:p>
        </p:txBody>
      </p:sp>
      <p:sp>
        <p:nvSpPr>
          <p:cNvPr id="11" name="TextBox 10">
            <a:extLst>
              <a:ext uri="{FF2B5EF4-FFF2-40B4-BE49-F238E27FC236}">
                <a16:creationId xmlns:a16="http://schemas.microsoft.com/office/drawing/2014/main" id="{1421E01E-958D-800B-532E-F38E34427196}"/>
              </a:ext>
            </a:extLst>
          </p:cNvPr>
          <p:cNvSpPr txBox="1"/>
          <p:nvPr/>
        </p:nvSpPr>
        <p:spPr>
          <a:xfrm>
            <a:off x="5412016" y="6413074"/>
            <a:ext cx="4816674" cy="1323439"/>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Link to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video:</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https://genai4finance.kerryback.com/Binomial_Option_Model.mp4</a:t>
            </a:r>
            <a:endPar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2" y="1444193"/>
            <a:ext cx="5903060"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Effect of AI on Junior Employment</a:t>
            </a:r>
            <a:endParaRPr lang="en-US" sz="3200" dirty="0"/>
          </a:p>
        </p:txBody>
      </p:sp>
      <p:sp>
        <p:nvSpPr>
          <p:cNvPr id="3" name="Shape 1"/>
          <p:cNvSpPr/>
          <p:nvPr/>
        </p:nvSpPr>
        <p:spPr>
          <a:xfrm>
            <a:off x="595343" y="4012243"/>
            <a:ext cx="74384" cy="74384"/>
          </a:xfrm>
          <a:prstGeom prst="roundRect">
            <a:avLst>
              <a:gd name="adj" fmla="val 460985"/>
            </a:avLst>
          </a:prstGeom>
          <a:solidFill>
            <a:srgbClr val="D2600F"/>
          </a:solidFill>
          <a:ln/>
        </p:spPr>
        <p:txBody>
          <a:bodyPr/>
          <a:lstStyle/>
          <a:p>
            <a:endParaRPr lang="en-US" sz="1350"/>
          </a:p>
        </p:txBody>
      </p:sp>
      <p:sp>
        <p:nvSpPr>
          <p:cNvPr id="4" name="Text 2"/>
          <p:cNvSpPr/>
          <p:nvPr/>
        </p:nvSpPr>
        <p:spPr>
          <a:xfrm>
            <a:off x="669727" y="2821379"/>
            <a:ext cx="2913489"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Harvard economists' study: </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AI is reducing employment of junior workers but not senior workers</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Lichtinger and </a:t>
            </a:r>
            <a:r>
              <a:rPr lang="en-US" sz="2000" dirty="0" err="1">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Maasoum</a:t>
            </a:r>
            <a:r>
              <a:rPr lang="en-US" sz="2000" dirty="0">
                <a:solidFill>
                  <a:schemeClr val="accent2">
                    <a:lumMod val="75000"/>
                  </a:schemeClr>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(20,000+ SSRN downloads in one month)</a:t>
            </a:r>
            <a:endParaRPr lang="en-US" sz="2000" dirty="0"/>
          </a:p>
        </p:txBody>
      </p:sp>
      <p:sp>
        <p:nvSpPr>
          <p:cNvPr id="5" name="Shape 3"/>
          <p:cNvSpPr/>
          <p:nvPr/>
        </p:nvSpPr>
        <p:spPr>
          <a:xfrm>
            <a:off x="3917990" y="4012243"/>
            <a:ext cx="74384" cy="74384"/>
          </a:xfrm>
          <a:prstGeom prst="roundRect">
            <a:avLst>
              <a:gd name="adj" fmla="val 460985"/>
            </a:avLst>
          </a:prstGeom>
          <a:solidFill>
            <a:srgbClr val="D2600F"/>
          </a:solidFill>
          <a:ln/>
        </p:spPr>
        <p:txBody>
          <a:bodyPr/>
          <a:lstStyle/>
          <a:p>
            <a:endParaRPr lang="en-US" sz="1350"/>
          </a:p>
        </p:txBody>
      </p:sp>
      <p:sp>
        <p:nvSpPr>
          <p:cNvPr id="6" name="Text 4"/>
          <p:cNvSpPr/>
          <p:nvPr/>
        </p:nvSpPr>
        <p:spPr>
          <a:xfrm>
            <a:off x="3917990" y="2821379"/>
            <a:ext cx="2913578" cy="893147"/>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JPMorgan quote:</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"Many, many of the processes underneath are being done by AI."</a:t>
            </a:r>
            <a:endParaRPr lang="en-US" sz="2000" dirty="0"/>
          </a:p>
        </p:txBody>
      </p:sp>
      <p:sp>
        <p:nvSpPr>
          <p:cNvPr id="8" name="Text 6"/>
          <p:cNvSpPr/>
          <p:nvPr/>
        </p:nvSpPr>
        <p:spPr>
          <a:xfrm>
            <a:off x="7315111" y="2821379"/>
            <a:ext cx="2913578"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Junior professors?</a:t>
            </a:r>
            <a:r>
              <a:rPr lang="en-US" sz="2000" dirty="0">
                <a:solidFill>
                  <a:srgbClr val="2B2E3C"/>
                </a:solidFill>
                <a:latin typeface="Open Sans" pitchFamily="34" charset="0"/>
                <a:ea typeface="Open Sans" pitchFamily="34" charset="-122"/>
                <a:cs typeface="Open Sans" pitchFamily="34" charset="-120"/>
              </a:rPr>
              <a:t>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r>
              <a:rPr lang="en-US" sz="2000"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Scott Latham, UMass, Chronicle of Higher Education: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endParaRPr>
          </a:p>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rPr>
              <a:t>Are you Ready for the AI University?</a:t>
            </a:r>
            <a:endParaRPr lang="en-US" sz="2000" dirty="0"/>
          </a:p>
        </p:txBody>
      </p:sp>
      <p:sp>
        <p:nvSpPr>
          <p:cNvPr id="9" name="Shape 2">
            <a:extLst>
              <a:ext uri="{FF2B5EF4-FFF2-40B4-BE49-F238E27FC236}">
                <a16:creationId xmlns:a16="http://schemas.microsoft.com/office/drawing/2014/main" id="{16B30482-6EC1-30C3-5E19-861189ABF094}"/>
              </a:ext>
            </a:extLst>
          </p:cNvPr>
          <p:cNvSpPr/>
          <p:nvPr/>
        </p:nvSpPr>
        <p:spPr>
          <a:xfrm>
            <a:off x="595343" y="2599920"/>
            <a:ext cx="2577441" cy="45719"/>
          </a:xfrm>
          <a:prstGeom prst="rect">
            <a:avLst/>
          </a:prstGeom>
          <a:solidFill>
            <a:srgbClr val="D2600F"/>
          </a:solidFill>
          <a:ln/>
        </p:spPr>
        <p:txBody>
          <a:bodyPr/>
          <a:lstStyle/>
          <a:p>
            <a:endParaRPr lang="en-US" sz="1350"/>
          </a:p>
        </p:txBody>
      </p:sp>
      <p:sp>
        <p:nvSpPr>
          <p:cNvPr id="10" name="Shape 2">
            <a:extLst>
              <a:ext uri="{FF2B5EF4-FFF2-40B4-BE49-F238E27FC236}">
                <a16:creationId xmlns:a16="http://schemas.microsoft.com/office/drawing/2014/main" id="{829F581B-9475-3AF6-F9C8-7AAEA2037520}"/>
              </a:ext>
            </a:extLst>
          </p:cNvPr>
          <p:cNvSpPr/>
          <p:nvPr/>
        </p:nvSpPr>
        <p:spPr>
          <a:xfrm>
            <a:off x="3742556" y="2577060"/>
            <a:ext cx="2577441" cy="45719"/>
          </a:xfrm>
          <a:prstGeom prst="rect">
            <a:avLst/>
          </a:prstGeom>
          <a:solidFill>
            <a:srgbClr val="D2600F"/>
          </a:solidFill>
          <a:ln/>
        </p:spPr>
        <p:txBody>
          <a:bodyPr/>
          <a:lstStyle/>
          <a:p>
            <a:endParaRPr lang="en-US" sz="1350"/>
          </a:p>
        </p:txBody>
      </p:sp>
      <p:sp>
        <p:nvSpPr>
          <p:cNvPr id="11" name="Shape 2">
            <a:extLst>
              <a:ext uri="{FF2B5EF4-FFF2-40B4-BE49-F238E27FC236}">
                <a16:creationId xmlns:a16="http://schemas.microsoft.com/office/drawing/2014/main" id="{E2317656-6B26-3B60-12D0-82CBBA24446E}"/>
              </a:ext>
            </a:extLst>
          </p:cNvPr>
          <p:cNvSpPr/>
          <p:nvPr/>
        </p:nvSpPr>
        <p:spPr>
          <a:xfrm>
            <a:off x="7165931" y="2554200"/>
            <a:ext cx="2577441" cy="45719"/>
          </a:xfrm>
          <a:prstGeom prst="rect">
            <a:avLst/>
          </a:prstGeom>
          <a:solidFill>
            <a:srgbClr val="D2600F"/>
          </a:solidFill>
          <a:ln/>
        </p:spPr>
        <p:txBody>
          <a:bodyPr/>
          <a:lstStyle/>
          <a:p>
            <a:endParaRPr lang="en-US" sz="135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Deep Dive into Claude Code</a:t>
            </a:r>
            <a:endParaRPr lang="en-US" sz="4013"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595343" y="2032844"/>
            <a:ext cx="5724019"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a:t>
            </a:r>
            <a:endParaRPr lang="en-US" sz="2925" dirty="0"/>
          </a:p>
        </p:txBody>
      </p:sp>
      <p:sp>
        <p:nvSpPr>
          <p:cNvPr id="3" name="Text 1"/>
          <p:cNvSpPr/>
          <p:nvPr/>
        </p:nvSpPr>
        <p:spPr>
          <a:xfrm>
            <a:off x="589717" y="2923936"/>
            <a:ext cx="572401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Part of a new generation of terminal-based coding agents, along with OpenAI Codex and Gemini CLI. </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It integrates well with popular development environments like VS Code.</a:t>
            </a:r>
            <a:endParaRPr lang="en-US" sz="2000" dirty="0"/>
          </a:p>
        </p:txBody>
      </p:sp>
      <p:sp>
        <p:nvSpPr>
          <p:cNvPr id="4" name="Text 2"/>
          <p:cNvSpPr/>
          <p:nvPr/>
        </p:nvSpPr>
        <p:spPr>
          <a:xfrm>
            <a:off x="595343" y="5043097"/>
            <a:ext cx="5724019"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Built on standard Anthropic models, Claude Code appears to have an exceptionally well-designed system prompt that optimizes it for development tasks.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 0" descr="preencoded.png"/>
          <p:cNvPicPr>
            <a:picLocks noChangeAspect="1"/>
          </p:cNvPicPr>
          <p:nvPr/>
        </p:nvPicPr>
        <p:blipFill>
          <a:blip r:embed="rId3"/>
          <a:stretch>
            <a:fillRect/>
          </a:stretch>
        </p:blipFill>
        <p:spPr>
          <a:xfrm>
            <a:off x="6688157" y="2051507"/>
            <a:ext cx="3694926" cy="3694926"/>
          </a:xfrm>
          <a:prstGeom prst="rect">
            <a:avLst/>
          </a:prstGeom>
        </p:spPr>
      </p:pic>
      <p:sp>
        <p:nvSpPr>
          <p:cNvPr id="6" name="Text 3"/>
          <p:cNvSpPr/>
          <p:nvPr/>
        </p:nvSpPr>
        <p:spPr>
          <a:xfrm>
            <a:off x="6688157" y="5913864"/>
            <a:ext cx="3694926" cy="297716"/>
          </a:xfrm>
          <a:prstGeom prst="rect">
            <a:avLst/>
          </a:prstGeom>
          <a:noFill/>
          <a:ln/>
        </p:spPr>
        <p:txBody>
          <a:bodyPr wrap="none" lIns="0" tIns="0" rIns="0" bIns="0" rtlCol="0" anchor="t"/>
          <a:lstStyle/>
          <a:p>
            <a:pPr>
              <a:lnSpc>
                <a:spcPts val="2325"/>
              </a:lnSpc>
            </a:pPr>
            <a:r>
              <a:rPr lang="en-US" sz="1463" i="1" dirty="0">
                <a:solidFill>
                  <a:srgbClr val="2B2E3C"/>
                </a:solidFill>
                <a:latin typeface="Open Sans" pitchFamily="34" charset="0"/>
                <a:ea typeface="Open Sans" pitchFamily="34" charset="-122"/>
                <a:cs typeface="Open Sans" pitchFamily="34" charset="-120"/>
              </a:rPr>
              <a:t>Requires Claude Pro subscription </a:t>
            </a:r>
            <a:endParaRPr lang="en-US" sz="1463"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595343" y="1669136"/>
            <a:ext cx="727278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Code’s Capabilities</a:t>
            </a:r>
            <a:endParaRPr lang="en-US" sz="2925" dirty="0"/>
          </a:p>
        </p:txBody>
      </p:sp>
      <p:pic>
        <p:nvPicPr>
          <p:cNvPr id="3" name="Image 0" descr="preencoded.png"/>
          <p:cNvPicPr>
            <a:picLocks noChangeAspect="1"/>
          </p:cNvPicPr>
          <p:nvPr/>
        </p:nvPicPr>
        <p:blipFill>
          <a:blip r:embed="rId3"/>
          <a:stretch>
            <a:fillRect/>
          </a:stretch>
        </p:blipFill>
        <p:spPr>
          <a:xfrm>
            <a:off x="595343" y="2723019"/>
            <a:ext cx="372100" cy="372100"/>
          </a:xfrm>
          <a:prstGeom prst="rect">
            <a:avLst/>
          </a:prstGeom>
        </p:spPr>
      </p:pic>
      <p:sp>
        <p:nvSpPr>
          <p:cNvPr id="4" name="Text 1"/>
          <p:cNvSpPr/>
          <p:nvPr/>
        </p:nvSpPr>
        <p:spPr>
          <a:xfrm>
            <a:off x="595343"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File Operations</a:t>
            </a:r>
            <a:endParaRPr lang="en-US" sz="2000" dirty="0"/>
          </a:p>
        </p:txBody>
      </p:sp>
      <p:sp>
        <p:nvSpPr>
          <p:cNvPr id="5" name="Text 2"/>
          <p:cNvSpPr/>
          <p:nvPr/>
        </p:nvSpPr>
        <p:spPr>
          <a:xfrm>
            <a:off x="595342" y="3761061"/>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edit, copy, move, and delete files</a:t>
            </a:r>
            <a:endParaRPr lang="en-US" sz="2000" dirty="0"/>
          </a:p>
        </p:txBody>
      </p:sp>
      <p:pic>
        <p:nvPicPr>
          <p:cNvPr id="6" name="Image 1" descr="preencoded.png"/>
          <p:cNvPicPr>
            <a:picLocks noChangeAspect="1"/>
          </p:cNvPicPr>
          <p:nvPr/>
        </p:nvPicPr>
        <p:blipFill>
          <a:blip r:embed="rId4"/>
          <a:stretch>
            <a:fillRect/>
          </a:stretch>
        </p:blipFill>
        <p:spPr>
          <a:xfrm>
            <a:off x="5579358" y="2723019"/>
            <a:ext cx="372100" cy="372100"/>
          </a:xfrm>
          <a:prstGeom prst="rect">
            <a:avLst/>
          </a:prstGeom>
        </p:spPr>
      </p:pic>
      <p:sp>
        <p:nvSpPr>
          <p:cNvPr id="7" name="Text 3"/>
          <p:cNvSpPr/>
          <p:nvPr/>
        </p:nvSpPr>
        <p:spPr>
          <a:xfrm>
            <a:off x="5579358"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Development</a:t>
            </a:r>
            <a:endParaRPr lang="en-US" sz="2000" dirty="0"/>
          </a:p>
        </p:txBody>
      </p:sp>
      <p:sp>
        <p:nvSpPr>
          <p:cNvPr id="8" name="Text 4"/>
          <p:cNvSpPr/>
          <p:nvPr/>
        </p:nvSpPr>
        <p:spPr>
          <a:xfrm>
            <a:off x="5579358" y="3761061"/>
            <a:ext cx="4798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Write, edit, and execute </a:t>
            </a:r>
            <a:r>
              <a:rPr lang="en-US" sz="2000" b="1" dirty="0">
                <a:solidFill>
                  <a:schemeClr val="accent2"/>
                </a:solidFill>
                <a:latin typeface="Open Sans" pitchFamily="34" charset="0"/>
                <a:ea typeface="Open Sans" pitchFamily="34" charset="-122"/>
                <a:cs typeface="Open Sans" pitchFamily="34" charset="-120"/>
              </a:rPr>
              <a:t>Python scripts </a:t>
            </a:r>
            <a:r>
              <a:rPr lang="en-US" sz="2000" dirty="0">
                <a:solidFill>
                  <a:srgbClr val="2B2E3C"/>
                </a:solidFill>
                <a:latin typeface="Open Sans" pitchFamily="34" charset="0"/>
                <a:ea typeface="Open Sans" pitchFamily="34" charset="-122"/>
                <a:cs typeface="Open Sans" pitchFamily="34" charset="-120"/>
              </a:rPr>
              <a:t>and </a:t>
            </a:r>
            <a:r>
              <a:rPr lang="en-US" sz="2000" b="1" dirty="0" err="1">
                <a:solidFill>
                  <a:schemeClr val="accent2"/>
                </a:solidFill>
                <a:latin typeface="Open Sans" pitchFamily="34" charset="0"/>
                <a:ea typeface="Open Sans" pitchFamily="34" charset="-122"/>
                <a:cs typeface="Open Sans" pitchFamily="34" charset="-120"/>
              </a:rPr>
              <a:t>Jupyter</a:t>
            </a:r>
            <a:r>
              <a:rPr lang="en-US" sz="2000" b="1" dirty="0">
                <a:solidFill>
                  <a:schemeClr val="accent2"/>
                </a:solidFill>
                <a:latin typeface="Open Sans" pitchFamily="34" charset="0"/>
                <a:ea typeface="Open Sans" pitchFamily="34" charset="-122"/>
                <a:cs typeface="Open Sans" pitchFamily="34" charset="-120"/>
              </a:rPr>
              <a:t> notebooks</a:t>
            </a:r>
            <a:endParaRPr lang="en-US" sz="2000" dirty="0"/>
          </a:p>
        </p:txBody>
      </p:sp>
      <p:pic>
        <p:nvPicPr>
          <p:cNvPr id="9" name="Image 2" descr="preencoded.png"/>
          <p:cNvPicPr>
            <a:picLocks noChangeAspect="1"/>
          </p:cNvPicPr>
          <p:nvPr/>
        </p:nvPicPr>
        <p:blipFill>
          <a:blip r:embed="rId5"/>
          <a:stretch>
            <a:fillRect/>
          </a:stretch>
        </p:blipFill>
        <p:spPr>
          <a:xfrm>
            <a:off x="595343" y="4496098"/>
            <a:ext cx="372100" cy="372100"/>
          </a:xfrm>
          <a:prstGeom prst="rect">
            <a:avLst/>
          </a:prstGeom>
        </p:spPr>
      </p:pic>
      <p:sp>
        <p:nvSpPr>
          <p:cNvPr id="10" name="Text 5"/>
          <p:cNvSpPr/>
          <p:nvPr/>
        </p:nvSpPr>
        <p:spPr>
          <a:xfrm>
            <a:off x="595343"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Creation</a:t>
            </a:r>
            <a:endParaRPr lang="en-US" sz="2000" dirty="0"/>
          </a:p>
        </p:txBody>
      </p:sp>
      <p:sp>
        <p:nvSpPr>
          <p:cNvPr id="11" name="Text 6"/>
          <p:cNvSpPr/>
          <p:nvPr/>
        </p:nvSpPr>
        <p:spPr>
          <a:xfrm>
            <a:off x="595342" y="5524976"/>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Generate and edit </a:t>
            </a:r>
            <a:r>
              <a:rPr lang="en-US" sz="2000" b="1" dirty="0">
                <a:solidFill>
                  <a:schemeClr val="accent2"/>
                </a:solidFill>
                <a:latin typeface="Open Sans" pitchFamily="34" charset="0"/>
                <a:ea typeface="Open Sans" pitchFamily="34" charset="-122"/>
                <a:cs typeface="Open Sans" pitchFamily="34" charset="-120"/>
              </a:rPr>
              <a:t>LaTeX</a:t>
            </a:r>
            <a:r>
              <a:rPr lang="en-US" sz="2000" dirty="0">
                <a:solidFill>
                  <a:srgbClr val="2B2E3C"/>
                </a:solidFill>
                <a:latin typeface="Open Sans" pitchFamily="34" charset="0"/>
                <a:ea typeface="Open Sans" pitchFamily="34" charset="-122"/>
                <a:cs typeface="Open Sans" pitchFamily="34" charset="-120"/>
              </a:rPr>
              <a:t> documents.  Generate </a:t>
            </a:r>
            <a:r>
              <a:rPr lang="en-US" sz="2000" b="1" dirty="0">
                <a:solidFill>
                  <a:schemeClr val="accent2"/>
                </a:solidFill>
                <a:latin typeface="Open Sans" pitchFamily="34" charset="0"/>
                <a:ea typeface="Open Sans" pitchFamily="34" charset="-122"/>
                <a:cs typeface="Open Sans" pitchFamily="34" charset="-120"/>
              </a:rPr>
              <a:t>Word</a:t>
            </a:r>
            <a:r>
              <a:rPr lang="en-US" sz="2000" dirty="0">
                <a:solidFill>
                  <a:srgbClr val="2B2E3C"/>
                </a:solidFill>
                <a:latin typeface="Open Sans" pitchFamily="34" charset="0"/>
                <a:ea typeface="Open Sans" pitchFamily="34" charset="-122"/>
                <a:cs typeface="Open Sans" pitchFamily="34" charset="-120"/>
              </a:rPr>
              <a:t> docs and </a:t>
            </a:r>
            <a:r>
              <a:rPr lang="en-US" sz="2000" b="1" dirty="0">
                <a:solidFill>
                  <a:schemeClr val="accent2"/>
                </a:solidFill>
                <a:latin typeface="Open Sans" pitchFamily="34" charset="0"/>
                <a:ea typeface="Open Sans" pitchFamily="34" charset="-122"/>
                <a:cs typeface="Open Sans" pitchFamily="34" charset="-120"/>
              </a:rPr>
              <a:t>PowerPoint</a:t>
            </a:r>
            <a:r>
              <a:rPr lang="en-US" sz="2000" dirty="0">
                <a:solidFill>
                  <a:srgbClr val="2B2E3C"/>
                </a:solidFill>
                <a:latin typeface="Open Sans" pitchFamily="34" charset="0"/>
                <a:ea typeface="Open Sans" pitchFamily="34" charset="-122"/>
                <a:cs typeface="Open Sans" pitchFamily="34" charset="-120"/>
              </a:rPr>
              <a:t> presentations</a:t>
            </a:r>
            <a:endParaRPr lang="en-US" sz="2000" dirty="0"/>
          </a:p>
        </p:txBody>
      </p:sp>
      <p:pic>
        <p:nvPicPr>
          <p:cNvPr id="12" name="Image 3" descr="preencoded.png"/>
          <p:cNvPicPr>
            <a:picLocks noChangeAspect="1"/>
          </p:cNvPicPr>
          <p:nvPr/>
        </p:nvPicPr>
        <p:blipFill>
          <a:blip r:embed="rId6"/>
          <a:stretch>
            <a:fillRect/>
          </a:stretch>
        </p:blipFill>
        <p:spPr>
          <a:xfrm>
            <a:off x="5579358" y="4496098"/>
            <a:ext cx="372100" cy="372100"/>
          </a:xfrm>
          <a:prstGeom prst="rect">
            <a:avLst/>
          </a:prstGeom>
        </p:spPr>
      </p:pic>
      <p:sp>
        <p:nvSpPr>
          <p:cNvPr id="13" name="Text 7"/>
          <p:cNvSpPr/>
          <p:nvPr/>
        </p:nvSpPr>
        <p:spPr>
          <a:xfrm>
            <a:off x="5579358"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Deployment</a:t>
            </a:r>
            <a:endParaRPr lang="en-US" sz="2000" dirty="0"/>
          </a:p>
        </p:txBody>
      </p:sp>
      <p:sp>
        <p:nvSpPr>
          <p:cNvPr id="14" name="Text 8"/>
          <p:cNvSpPr/>
          <p:nvPr/>
        </p:nvSpPr>
        <p:spPr>
          <a:xfrm>
            <a:off x="5579358" y="5524976"/>
            <a:ext cx="47981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a:t>
            </a:r>
            <a:r>
              <a:rPr lang="en-US" sz="2000" b="1" dirty="0">
                <a:solidFill>
                  <a:schemeClr val="accent2"/>
                </a:solidFill>
                <a:latin typeface="Open Sans" pitchFamily="34" charset="0"/>
                <a:ea typeface="Open Sans" pitchFamily="34" charset="-122"/>
                <a:cs typeface="Open Sans" pitchFamily="34" charset="-120"/>
              </a:rPr>
              <a:t>GitHub</a:t>
            </a:r>
            <a:r>
              <a:rPr lang="en-US" sz="2000" dirty="0">
                <a:solidFill>
                  <a:srgbClr val="2B2E3C"/>
                </a:solidFill>
                <a:latin typeface="Open Sans" pitchFamily="34" charset="0"/>
                <a:ea typeface="Open Sans" pitchFamily="34" charset="-122"/>
                <a:cs typeface="Open Sans" pitchFamily="34" charset="-120"/>
              </a:rPr>
              <a:t> repositories and </a:t>
            </a:r>
            <a:r>
              <a:rPr lang="en-US" sz="2000" b="1" dirty="0">
                <a:solidFill>
                  <a:schemeClr val="accent2"/>
                </a:solidFill>
                <a:latin typeface="Open Sans" pitchFamily="34" charset="0"/>
                <a:ea typeface="Open Sans" pitchFamily="34" charset="-122"/>
                <a:cs typeface="Open Sans" pitchFamily="34" charset="-120"/>
              </a:rPr>
              <a:t>deploy apps </a:t>
            </a:r>
            <a:r>
              <a:rPr lang="en-US" sz="2000" dirty="0">
                <a:solidFill>
                  <a:srgbClr val="2B2E3C"/>
                </a:solidFill>
                <a:latin typeface="Open Sans" pitchFamily="34" charset="0"/>
                <a:ea typeface="Open Sans" pitchFamily="34" charset="-122"/>
                <a:cs typeface="Open Sans" pitchFamily="34" charset="-120"/>
              </a:rPr>
              <a:t>on hosting platforms like Hugging Face Spaces, Streamlit Community Cloud, Koyeb, and Render</a:t>
            </a:r>
            <a:endParaRPr lang="en-US"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pic>
        <p:nvPicPr>
          <p:cNvPr id="3" name="Image 1" descr="preencoded.png"/>
          <p:cNvPicPr>
            <a:picLocks noChangeAspect="1"/>
          </p:cNvPicPr>
          <p:nvPr/>
        </p:nvPicPr>
        <p:blipFill>
          <a:blip r:embed="rId4"/>
          <a:stretch>
            <a:fillRect/>
          </a:stretch>
        </p:blipFill>
        <p:spPr>
          <a:xfrm>
            <a:off x="7044005" y="2243405"/>
            <a:ext cx="3742790" cy="3742790"/>
          </a:xfrm>
          <a:prstGeom prst="rect">
            <a:avLst/>
          </a:prstGeom>
        </p:spPr>
      </p:pic>
      <p:sp>
        <p:nvSpPr>
          <p:cNvPr id="4" name="Text 0"/>
          <p:cNvSpPr/>
          <p:nvPr/>
        </p:nvSpPr>
        <p:spPr>
          <a:xfrm>
            <a:off x="580520" y="1943882"/>
            <a:ext cx="512349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 in VS Code Demo</a:t>
            </a:r>
            <a:endParaRPr lang="en-US" sz="2925" dirty="0"/>
          </a:p>
        </p:txBody>
      </p:sp>
      <p:sp>
        <p:nvSpPr>
          <p:cNvPr id="5" name="Shape 1"/>
          <p:cNvSpPr/>
          <p:nvPr/>
        </p:nvSpPr>
        <p:spPr>
          <a:xfrm>
            <a:off x="580520" y="2915647"/>
            <a:ext cx="5667316" cy="1414016"/>
          </a:xfrm>
          <a:prstGeom prst="roundRect">
            <a:avLst>
              <a:gd name="adj" fmla="val 4421"/>
            </a:avLst>
          </a:prstGeom>
          <a:solidFill>
            <a:srgbClr val="F2EBE3"/>
          </a:solidFill>
          <a:ln/>
        </p:spPr>
        <p:txBody>
          <a:bodyPr/>
          <a:lstStyle/>
          <a:p>
            <a:endParaRPr lang="en-US" sz="1350"/>
          </a:p>
        </p:txBody>
      </p:sp>
      <p:sp>
        <p:nvSpPr>
          <p:cNvPr id="6" name="Shape 2"/>
          <p:cNvSpPr/>
          <p:nvPr/>
        </p:nvSpPr>
        <p:spPr>
          <a:xfrm>
            <a:off x="580520" y="4172512"/>
            <a:ext cx="5682139" cy="3028388"/>
          </a:xfrm>
          <a:prstGeom prst="roundRect">
            <a:avLst>
              <a:gd name="adj" fmla="val 1579"/>
            </a:avLst>
          </a:prstGeom>
          <a:solidFill>
            <a:srgbClr val="F2EBE3"/>
          </a:solidFill>
          <a:ln/>
        </p:spPr>
        <p:txBody>
          <a:bodyPr/>
          <a:lstStyle/>
          <a:p>
            <a:endParaRPr lang="en-US" sz="1350"/>
          </a:p>
        </p:txBody>
      </p:sp>
      <p:sp>
        <p:nvSpPr>
          <p:cNvPr id="7" name="Text 3"/>
          <p:cNvSpPr/>
          <p:nvPr/>
        </p:nvSpPr>
        <p:spPr>
          <a:xfrm>
            <a:off x="736700" y="3298448"/>
            <a:ext cx="5384602" cy="1895066"/>
          </a:xfrm>
          <a:prstGeom prst="rect">
            <a:avLst/>
          </a:prstGeom>
          <a:noFill/>
          <a:ln/>
        </p:spPr>
        <p:txBody>
          <a:bodyPr wrap="square" lIns="0" tIns="0" rIns="0" bIns="0" rtlCol="0" anchor="t"/>
          <a:lstStyle/>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Create a Jupyter notebook for mean-variance optimization.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Prompt the user for the number of assets, their means, standard deviations, and correlations and the risk-free rate.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Only ask for the minimum number of correlations required to compute the correlation matrix.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Assume short sales are allowed.</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Compute and display the tangency portfolio.</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4"/>
          <p:cNvSpPr/>
          <p:nvPr/>
        </p:nvSpPr>
        <p:spPr>
          <a:xfrm>
            <a:off x="595343" y="5100816"/>
            <a:ext cx="56673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61157" y="1155399"/>
            <a:ext cx="5356830" cy="465059"/>
          </a:xfrm>
          <a:prstGeom prst="rect">
            <a:avLst/>
          </a:prstGeom>
          <a:noFill/>
          <a:ln/>
        </p:spPr>
        <p:txBody>
          <a:bodyPr wrap="none" lIns="0" tIns="0" rIns="0" bIns="0" rtlCol="0" anchor="t"/>
          <a:lstStyle/>
          <a:p>
            <a:pPr>
              <a:lnSpc>
                <a:spcPts val="3638"/>
              </a:lnSpc>
            </a:pPr>
            <a:r>
              <a:rPr lang="en-US" sz="3600" dirty="0">
                <a:solidFill>
                  <a:srgbClr val="2C3F42"/>
                </a:solidFill>
                <a:latin typeface="Bitter Medium" pitchFamily="34" charset="0"/>
                <a:ea typeface="Bitter Medium" pitchFamily="34" charset="-122"/>
                <a:cs typeface="Bitter Medium" pitchFamily="34" charset="-120"/>
              </a:rPr>
              <a:t>MCP Servers</a:t>
            </a:r>
            <a:endParaRPr lang="en-US" sz="3600" dirty="0"/>
          </a:p>
        </p:txBody>
      </p:sp>
      <p:sp>
        <p:nvSpPr>
          <p:cNvPr id="4" name="Text 1"/>
          <p:cNvSpPr/>
          <p:nvPr/>
        </p:nvSpPr>
        <p:spPr>
          <a:xfrm>
            <a:off x="4661157" y="1836189"/>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Anthropic's Model Context Protocol (MCP) enables adding custom tools to chatbots.  I've added an MCP server for the Rice database to my Claude Code setup.</a:t>
            </a:r>
            <a:endParaRPr lang="en-US" sz="2000" dirty="0"/>
          </a:p>
        </p:txBody>
      </p:sp>
      <p:sp>
        <p:nvSpPr>
          <p:cNvPr id="5" name="Shape 2"/>
          <p:cNvSpPr/>
          <p:nvPr/>
        </p:nvSpPr>
        <p:spPr>
          <a:xfrm>
            <a:off x="4661157" y="3254830"/>
            <a:ext cx="5667316" cy="3641270"/>
          </a:xfrm>
          <a:prstGeom prst="roundRect">
            <a:avLst>
              <a:gd name="adj" fmla="val 2523"/>
            </a:avLst>
          </a:prstGeom>
          <a:solidFill>
            <a:srgbClr val="FAD3B8"/>
          </a:solidFill>
          <a:ln/>
        </p:spPr>
        <p:txBody>
          <a:bodyPr/>
          <a:lstStyle/>
          <a:p>
            <a:endParaRPr lang="en-US" sz="1350"/>
          </a:p>
        </p:txBody>
      </p:sp>
      <p:sp>
        <p:nvSpPr>
          <p:cNvPr id="7" name="Text 3"/>
          <p:cNvSpPr/>
          <p:nvPr/>
        </p:nvSpPr>
        <p:spPr>
          <a:xfrm>
            <a:off x="4931229" y="3352800"/>
            <a:ext cx="5210376" cy="2928257"/>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Demo Query:</a:t>
            </a:r>
            <a:r>
              <a:rPr lang="en-US" sz="2000" dirty="0">
                <a:solidFill>
                  <a:srgbClr val="000000"/>
                </a:solidFill>
                <a:latin typeface="Open Sans" pitchFamily="34" charset="0"/>
                <a:ea typeface="Open Sans" pitchFamily="34" charset="-122"/>
                <a:cs typeface="Open Sans" pitchFamily="34" charset="-120"/>
              </a:rPr>
              <a:t> Get TSLA's ROE by quarter on a trailing 4-quarters basis for Q1 2020 through Q3 2025 </a:t>
            </a:r>
            <a:r>
              <a:rPr lang="en-US" sz="2000" b="1" dirty="0">
                <a:solidFill>
                  <a:srgbClr val="1F7135"/>
                </a:solidFill>
                <a:latin typeface="Open Sans" pitchFamily="34" charset="0"/>
                <a:ea typeface="Open Sans" pitchFamily="34" charset="-122"/>
                <a:cs typeface="Open Sans" pitchFamily="34" charset="-120"/>
              </a:rPr>
              <a:t>from the Rice stock database.</a:t>
            </a:r>
            <a:r>
              <a:rPr lang="en-US" sz="2000" dirty="0">
                <a:solidFill>
                  <a:srgbClr val="000000"/>
                </a:solidFill>
                <a:latin typeface="Open Sans" pitchFamily="34" charset="0"/>
                <a:ea typeface="Open Sans" pitchFamily="34" charset="-122"/>
                <a:cs typeface="Open Sans" pitchFamily="34" charset="-120"/>
              </a:rPr>
              <a:t>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Get TSLA's adjusted closing price starting Jan 1, 2020. Filter to keep only end-of-quarter prices.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Plot the ROE and filtered price series in the same figure, with ROE on the left y-axis and price on the right y-axis.</a:t>
            </a:r>
            <a:endParaRPr lang="en-US" sz="2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4112" y="1440452"/>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744112" y="2169606"/>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the Current Best AI Tool</a:t>
            </a:r>
            <a:endParaRPr lang="en-US" sz="2325" dirty="0"/>
          </a:p>
        </p:txBody>
      </p:sp>
      <p:sp>
        <p:nvSpPr>
          <p:cNvPr id="4" name="Shape 2"/>
          <p:cNvSpPr/>
          <p:nvPr/>
        </p:nvSpPr>
        <p:spPr>
          <a:xfrm>
            <a:off x="595342" y="4071343"/>
            <a:ext cx="9782116" cy="1269283"/>
          </a:xfrm>
          <a:prstGeom prst="roundRect">
            <a:avLst>
              <a:gd name="adj" fmla="val 5564"/>
            </a:avLst>
          </a:prstGeom>
          <a:solidFill>
            <a:srgbClr val="FAD3B8"/>
          </a:solidFill>
          <a:ln/>
        </p:spPr>
        <p:txBody>
          <a:bodyPr/>
          <a:lstStyle/>
          <a:p>
            <a:endParaRPr lang="en-US" sz="1350"/>
          </a:p>
        </p:txBody>
      </p:sp>
      <p:sp>
        <p:nvSpPr>
          <p:cNvPr id="6" name="Text 3"/>
          <p:cNvSpPr/>
          <p:nvPr/>
        </p:nvSpPr>
        <p:spPr>
          <a:xfrm>
            <a:off x="1258443" y="4758992"/>
            <a:ext cx="8837212"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258443" y="4335439"/>
            <a:ext cx="9103281" cy="297716"/>
          </a:xfrm>
          <a:prstGeom prst="rect">
            <a:avLst/>
          </a:prstGeom>
          <a:noFill/>
          <a:ln/>
        </p:spPr>
        <p:txBody>
          <a:bodyPr wrap="none" lIns="0" tIns="0" rIns="0" bIns="0" rtlCol="0" anchor="t"/>
          <a:lstStyle/>
          <a:p>
            <a:r>
              <a:rPr lang="en-US" sz="2000" dirty="0">
                <a:latin typeface="Open Sans" panose="020B0606030504020204" pitchFamily="34" charset="0"/>
                <a:ea typeface="Open Sans" panose="020B0606030504020204" pitchFamily="34" charset="0"/>
                <a:cs typeface="Open Sans" panose="020B0606030504020204" pitchFamily="34" charset="0"/>
              </a:rPr>
              <a:t>○ First term as a tools course (or in Data Analysis, for example)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910448"/>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Now We're All Learning Together</a:t>
            </a:r>
            <a:endParaRPr lang="en-US" sz="2925" dirty="0"/>
          </a:p>
        </p:txBody>
      </p:sp>
      <p:sp>
        <p:nvSpPr>
          <p:cNvPr id="4" name="Text 1"/>
          <p:cNvSpPr/>
          <p:nvPr/>
        </p:nvSpPr>
        <p:spPr>
          <a:xfrm>
            <a:off x="4710143" y="3798332"/>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has created an unprecedented situation:</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Faculty, students, and industry professionals are all navigating the technological shift simultaneously.</a:t>
            </a:r>
            <a:endParaRPr 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4634" y="1238138"/>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644634" y="1902494"/>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the Current Best AI Tool</a:t>
            </a:r>
            <a:endParaRPr lang="en-US" sz="2325" dirty="0"/>
          </a:p>
        </p:txBody>
      </p:sp>
      <p:sp>
        <p:nvSpPr>
          <p:cNvPr id="4" name="Shape 2"/>
          <p:cNvSpPr/>
          <p:nvPr/>
        </p:nvSpPr>
        <p:spPr>
          <a:xfrm>
            <a:off x="595343" y="3683229"/>
            <a:ext cx="9782116" cy="1123622"/>
          </a:xfrm>
          <a:prstGeom prst="roundRect">
            <a:avLst>
              <a:gd name="adj" fmla="val 5564"/>
            </a:avLst>
          </a:prstGeom>
          <a:solidFill>
            <a:srgbClr val="FAD3B8"/>
          </a:solidFill>
          <a:ln/>
        </p:spPr>
        <p:txBody>
          <a:bodyPr/>
          <a:lstStyle/>
          <a:p>
            <a:endParaRPr lang="en-US" sz="1350"/>
          </a:p>
        </p:txBody>
      </p:sp>
      <p:sp>
        <p:nvSpPr>
          <p:cNvPr id="6" name="Text 3"/>
          <p:cNvSpPr/>
          <p:nvPr/>
        </p:nvSpPr>
        <p:spPr>
          <a:xfrm>
            <a:off x="1125406" y="4360277"/>
            <a:ext cx="9103281"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125407" y="3947324"/>
            <a:ext cx="9103281" cy="297716"/>
          </a:xfrm>
          <a:prstGeom prst="rect">
            <a:avLst/>
          </a:prstGeom>
          <a:noFill/>
          <a:ln/>
        </p:spPr>
        <p:txBody>
          <a:bodyPr wrap="none" lIns="0" tIns="0" rIns="0" bIns="0" rtlCol="0" anchor="t"/>
          <a:lstStyle/>
          <a:p>
            <a:pPr>
              <a:lnSpc>
                <a:spcPts val="2325"/>
              </a:lnSpc>
            </a:pPr>
            <a:r>
              <a:rPr lang="en-US" sz="2000" dirty="0">
                <a:solidFill>
                  <a:srgbClr val="FF0000"/>
                </a:solidFill>
                <a:latin typeface="Open Sans" pitchFamily="34" charset="0"/>
                <a:ea typeface="Open Sans" pitchFamily="34" charset="-122"/>
                <a:cs typeface="Open Sans" pitchFamily="34" charset="-120"/>
              </a:rPr>
              <a:t>●</a:t>
            </a:r>
            <a:r>
              <a:rPr lang="en-US" sz="2000" dirty="0">
                <a:solidFill>
                  <a:srgbClr val="000000"/>
                </a:solidFill>
                <a:latin typeface="Open Sans" pitchFamily="34" charset="0"/>
                <a:ea typeface="Open Sans" pitchFamily="34" charset="-122"/>
                <a:cs typeface="Open Sans" pitchFamily="34" charset="-120"/>
              </a:rPr>
              <a:t> First term as a tools course (or in Data Analysis, for example)</a:t>
            </a:r>
            <a:endParaRPr lang="en-US" sz="2000" dirty="0"/>
          </a:p>
        </p:txBody>
      </p:sp>
      <p:sp>
        <p:nvSpPr>
          <p:cNvPr id="8" name="Shape 5"/>
          <p:cNvSpPr/>
          <p:nvPr/>
        </p:nvSpPr>
        <p:spPr>
          <a:xfrm>
            <a:off x="595343" y="4974283"/>
            <a:ext cx="9782116" cy="691961"/>
          </a:xfrm>
          <a:prstGeom prst="roundRect">
            <a:avLst>
              <a:gd name="adj" fmla="val 9035"/>
            </a:avLst>
          </a:prstGeom>
          <a:solidFill>
            <a:srgbClr val="FAD3B8"/>
          </a:solidFill>
          <a:ln/>
        </p:spPr>
        <p:txBody>
          <a:bodyPr/>
          <a:lstStyle/>
          <a:p>
            <a:endParaRPr lang="en-US" sz="1350"/>
          </a:p>
        </p:txBody>
      </p:sp>
      <p:sp>
        <p:nvSpPr>
          <p:cNvPr id="10" name="Text 6"/>
          <p:cNvSpPr/>
          <p:nvPr/>
        </p:nvSpPr>
        <p:spPr>
          <a:xfrm>
            <a:off x="1125409" y="5160199"/>
            <a:ext cx="9103281" cy="297716"/>
          </a:xfrm>
          <a:prstGeom prst="rect">
            <a:avLst/>
          </a:prstGeom>
          <a:noFill/>
          <a:ln/>
        </p:spPr>
        <p:txBody>
          <a:bodyPr wrap="none" lIns="0" tIns="0" rIns="0" bIns="0" rtlCol="0" anchor="t"/>
          <a:lstStyle/>
          <a:p>
            <a:pPr>
              <a:lnSpc>
                <a:spcPts val="2325"/>
              </a:lnSpc>
            </a:pPr>
            <a:r>
              <a:rPr lang="en-US" sz="2000" i="1" dirty="0">
                <a:solidFill>
                  <a:srgbClr val="000000"/>
                </a:solidFill>
                <a:latin typeface="Open Sans" pitchFamily="34" charset="0"/>
                <a:ea typeface="Open Sans" pitchFamily="34" charset="-122"/>
                <a:cs typeface="Open Sans" pitchFamily="34" charset="-120"/>
              </a:rPr>
              <a:t>HBS licensed Julius.ai and is introducing it in Data Analysis.</a:t>
            </a:r>
            <a:endParaRPr lang="en-US" sz="2000" i="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5343" y="2080767"/>
            <a:ext cx="543439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Domain Knowledge will be More Important than Ever</a:t>
            </a:r>
            <a:endParaRPr lang="en-US" sz="2925" dirty="0"/>
          </a:p>
        </p:txBody>
      </p:sp>
      <p:sp>
        <p:nvSpPr>
          <p:cNvPr id="4" name="Text 1"/>
          <p:cNvSpPr/>
          <p:nvPr/>
        </p:nvSpPr>
        <p:spPr>
          <a:xfrm>
            <a:off x="595343" y="3932456"/>
            <a:ext cx="5667316" cy="476309"/>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AI will level the playing field for tool skills (assuming students can use AI).  </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r>
              <a:rPr lang="en-US" sz="2000" dirty="0">
                <a:solidFill>
                  <a:srgbClr val="2B2E3C"/>
                </a:solidFill>
                <a:latin typeface="Open Sans" pitchFamily="34" charset="0"/>
                <a:ea typeface="Open Sans" pitchFamily="34" charset="-122"/>
                <a:cs typeface="Open Sans" pitchFamily="34" charset="-120"/>
              </a:rPr>
              <a:t>That will make domain knowledge more important than ever as a differentiator.</a:t>
            </a:r>
            <a:endParaRPr lang="en-US" sz="2000" dirty="0"/>
          </a:p>
        </p:txBody>
      </p:sp>
      <p:pic>
        <p:nvPicPr>
          <p:cNvPr id="3074" name="Picture 2">
            <a:extLst>
              <a:ext uri="{FF2B5EF4-FFF2-40B4-BE49-F238E27FC236}">
                <a16:creationId xmlns:a16="http://schemas.microsoft.com/office/drawing/2014/main" id="{D8E8D9AA-B398-1A8C-92C4-0E3C52456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607" y="2080767"/>
            <a:ext cx="4514850" cy="3638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204358"/>
            <a:ext cx="4154072" cy="4154072"/>
          </a:xfrm>
          <a:prstGeom prst="rect">
            <a:avLst/>
          </a:prstGeom>
        </p:spPr>
      </p:pic>
      <p:sp>
        <p:nvSpPr>
          <p:cNvPr id="3" name="Text 0"/>
          <p:cNvSpPr/>
          <p:nvPr/>
        </p:nvSpPr>
        <p:spPr>
          <a:xfrm>
            <a:off x="5289409" y="2470412"/>
            <a:ext cx="5088050"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Some Additional Resources</a:t>
            </a:r>
            <a:endParaRPr lang="en-US" sz="3200" dirty="0"/>
          </a:p>
        </p:txBody>
      </p:sp>
      <p:sp>
        <p:nvSpPr>
          <p:cNvPr id="4" name="Text 1"/>
          <p:cNvSpPr/>
          <p:nvPr/>
        </p:nvSpPr>
        <p:spPr>
          <a:xfrm>
            <a:off x="5289409" y="3983678"/>
            <a:ext cx="49714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Scan the QR code to access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genai4finance.kerryback.com</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5342" y="1665008"/>
            <a:ext cx="566865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Roadmap for Today's Discussion</a:t>
            </a:r>
            <a:endParaRPr lang="en-US" sz="2925" dirty="0"/>
          </a:p>
        </p:txBody>
      </p:sp>
      <p:sp>
        <p:nvSpPr>
          <p:cNvPr id="3" name="Text 1"/>
          <p:cNvSpPr/>
          <p:nvPr/>
        </p:nvSpPr>
        <p:spPr>
          <a:xfrm>
            <a:off x="595342"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5" name="Text 3"/>
          <p:cNvSpPr/>
          <p:nvPr/>
        </p:nvSpPr>
        <p:spPr>
          <a:xfrm>
            <a:off x="595343" y="2764427"/>
            <a:ext cx="5668654" cy="4156529"/>
          </a:xfrm>
          <a:prstGeom prst="rect">
            <a:avLst/>
          </a:prstGeom>
          <a:solidFill>
            <a:schemeClr val="accent2">
              <a:lumMod val="20000"/>
              <a:lumOff val="80000"/>
            </a:schemeClr>
          </a:solidFill>
          <a:ln/>
        </p:spPr>
        <p:txBody>
          <a:bodyPr wrap="none" lIns="0" tIns="0" rIns="0" bIns="0" rtlCol="0" anchor="t"/>
          <a:lstStyle/>
          <a:p>
            <a:pPr marL="457200" indent="-457200">
              <a:lnSpc>
                <a:spcPts val="1800"/>
              </a:lnSpc>
              <a:buAutoNum type="arabicPeriod"/>
            </a:pPr>
            <a:endParaRPr lang="en-US" sz="2000" b="1" dirty="0">
              <a:solidFill>
                <a:srgbClr val="2B2E3C"/>
              </a:solidFill>
              <a:latin typeface="Bitter Medium" pitchFamily="34" charset="0"/>
              <a:ea typeface="Bitter Medium" pitchFamily="34" charset="-122"/>
              <a:cs typeface="Bitter Medium" pitchFamily="34" charset="-120"/>
            </a:endParaRPr>
          </a:p>
          <a:p>
            <a:pPr marL="457200" indent="-457200">
              <a:lnSpc>
                <a:spcPts val="1800"/>
              </a:lnSpc>
              <a:buAutoNum type="arabicPeriod"/>
            </a:pPr>
            <a:r>
              <a:rPr lang="en-US" sz="2000" b="1" dirty="0">
                <a:solidFill>
                  <a:srgbClr val="2B2E3C"/>
                </a:solidFill>
                <a:latin typeface="Bitter Medium" pitchFamily="34" charset="0"/>
                <a:ea typeface="Bitter Medium" pitchFamily="34" charset="-122"/>
                <a:cs typeface="Bitter Medium" pitchFamily="34" charset="-120"/>
              </a:rPr>
              <a:t>A Course on AI for Finance</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r>
              <a:rPr lang="en-US" sz="2000" b="1" dirty="0">
                <a:solidFill>
                  <a:srgbClr val="2B2E3C"/>
                </a:solidFill>
                <a:latin typeface="Bitter Medium" pitchFamily="34" charset="0"/>
              </a:rPr>
              <a:t>Chatbots and Agents</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r>
              <a:rPr lang="en-US" sz="2000" b="1" dirty="0">
                <a:solidFill>
                  <a:srgbClr val="2B2E3C"/>
                </a:solidFill>
                <a:latin typeface="Bitter Medium" pitchFamily="34" charset="0"/>
              </a:rPr>
              <a:t>Previous Disruptive Technologies</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r>
              <a:rPr lang="en-US" sz="2000" b="1" dirty="0">
                <a:solidFill>
                  <a:srgbClr val="2B2E3C"/>
                </a:solidFill>
                <a:latin typeface="Bitter Medium" pitchFamily="34" charset="0"/>
              </a:rPr>
              <a:t>AI in Finance Courses</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r>
              <a:rPr lang="en-US" sz="2000" b="1" dirty="0">
                <a:solidFill>
                  <a:srgbClr val="2B2E3C"/>
                </a:solidFill>
                <a:latin typeface="Bitter Medium" pitchFamily="34" charset="0"/>
              </a:rPr>
              <a:t>AI in Education in General</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r>
              <a:rPr lang="en-US" sz="2000" b="1" dirty="0">
                <a:solidFill>
                  <a:srgbClr val="2B2E3C"/>
                </a:solidFill>
                <a:latin typeface="Bitter Medium" pitchFamily="34" charset="0"/>
              </a:rPr>
              <a:t>Deep Dive into Claude Code</a:t>
            </a:r>
          </a:p>
          <a:p>
            <a:pPr marL="457200" indent="-457200">
              <a:lnSpc>
                <a:spcPts val="1800"/>
              </a:lnSpc>
              <a:buAutoNum type="arabicPeriod"/>
            </a:pPr>
            <a:endParaRPr lang="en-US" sz="2000" b="1" dirty="0">
              <a:solidFill>
                <a:srgbClr val="2B2E3C"/>
              </a:solidFill>
              <a:latin typeface="Bitter Medium" pitchFamily="34" charset="0"/>
            </a:endParaRPr>
          </a:p>
          <a:p>
            <a:pPr>
              <a:lnSpc>
                <a:spcPts val="1800"/>
              </a:lnSpc>
            </a:pPr>
            <a:r>
              <a:rPr lang="en-US" sz="2000" b="1" dirty="0">
                <a:solidFill>
                  <a:srgbClr val="2B2E3C"/>
                </a:solidFill>
                <a:latin typeface="Bitter Medium" pitchFamily="34" charset="0"/>
              </a:rPr>
              <a:t>      </a:t>
            </a: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b="1" dirty="0">
              <a:solidFill>
                <a:srgbClr val="2B2E3C"/>
              </a:solidFill>
              <a:latin typeface="Bitter Medium" pitchFamily="34" charset="0"/>
            </a:endParaRPr>
          </a:p>
          <a:p>
            <a:pPr marL="457200" indent="-457200">
              <a:lnSpc>
                <a:spcPts val="1800"/>
              </a:lnSpc>
              <a:buAutoNum type="arabicPeriod"/>
            </a:pPr>
            <a:endParaRPr lang="en-US" sz="2000" dirty="0"/>
          </a:p>
        </p:txBody>
      </p:sp>
      <p:sp>
        <p:nvSpPr>
          <p:cNvPr id="6" name="Text 4"/>
          <p:cNvSpPr/>
          <p:nvPr/>
        </p:nvSpPr>
        <p:spPr>
          <a:xfrm>
            <a:off x="4792991" y="821592"/>
            <a:ext cx="4816673" cy="595432"/>
          </a:xfrm>
          <a:prstGeom prst="rect">
            <a:avLst/>
          </a:prstGeom>
          <a:noFill/>
          <a:ln/>
        </p:spPr>
        <p:txBody>
          <a:bodyPr wrap="square" lIns="0" tIns="0" rIns="0" bIns="0" rtlCol="0" anchor="t"/>
          <a:lstStyle/>
          <a:p>
            <a:pPr>
              <a:lnSpc>
                <a:spcPts val="2325"/>
              </a:lnSpc>
            </a:pPr>
            <a:endParaRPr lang="en-US" sz="2000" dirty="0"/>
          </a:p>
        </p:txBody>
      </p:sp>
      <p:sp>
        <p:nvSpPr>
          <p:cNvPr id="7" name="Text 5"/>
          <p:cNvSpPr/>
          <p:nvPr/>
        </p:nvSpPr>
        <p:spPr>
          <a:xfrm>
            <a:off x="5560784"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9" name="Text 7"/>
          <p:cNvSpPr/>
          <p:nvPr/>
        </p:nvSpPr>
        <p:spPr>
          <a:xfrm>
            <a:off x="595342" y="3809821"/>
            <a:ext cx="2940546" cy="232619"/>
          </a:xfrm>
          <a:prstGeom prst="rect">
            <a:avLst/>
          </a:prstGeom>
          <a:noFill/>
          <a:ln/>
        </p:spPr>
        <p:txBody>
          <a:bodyPr wrap="none" lIns="0" tIns="0" rIns="0" bIns="0" rtlCol="0" anchor="t"/>
          <a:lstStyle/>
          <a:p>
            <a:pPr>
              <a:lnSpc>
                <a:spcPts val="1800"/>
              </a:lnSpc>
            </a:pPr>
            <a:endParaRPr lang="en-US" sz="2000" b="1" dirty="0">
              <a:solidFill>
                <a:srgbClr val="2B2E3C"/>
              </a:solidFill>
              <a:latin typeface="Bitter Medium" pitchFamily="34" charset="0"/>
              <a:ea typeface="Bitter Medium" pitchFamily="34" charset="-122"/>
              <a:cs typeface="Bitter Medium" pitchFamily="34" charset="-120"/>
            </a:endParaRPr>
          </a:p>
        </p:txBody>
      </p:sp>
      <p:sp>
        <p:nvSpPr>
          <p:cNvPr id="10" name="Text 8"/>
          <p:cNvSpPr/>
          <p:nvPr/>
        </p:nvSpPr>
        <p:spPr>
          <a:xfrm>
            <a:off x="227127" y="771060"/>
            <a:ext cx="4816673" cy="595432"/>
          </a:xfrm>
          <a:prstGeom prst="rect">
            <a:avLst/>
          </a:prstGeom>
          <a:noFill/>
          <a:ln/>
        </p:spPr>
        <p:txBody>
          <a:bodyPr wrap="square" lIns="0" tIns="0" rIns="0" bIns="0" rtlCol="0" anchor="t"/>
          <a:lstStyle/>
          <a:p>
            <a:pPr>
              <a:lnSpc>
                <a:spcPts val="2325"/>
              </a:lnSpc>
            </a:pPr>
            <a:endParaRPr lang="en-US" sz="2000" dirty="0"/>
          </a:p>
        </p:txBody>
      </p:sp>
      <p:sp>
        <p:nvSpPr>
          <p:cNvPr id="13" name="Text 11"/>
          <p:cNvSpPr/>
          <p:nvPr/>
        </p:nvSpPr>
        <p:spPr>
          <a:xfrm>
            <a:off x="595343" y="4610073"/>
            <a:ext cx="2324130" cy="232619"/>
          </a:xfrm>
          <a:prstGeom prst="rect">
            <a:avLst/>
          </a:prstGeom>
          <a:noFill/>
          <a:ln/>
        </p:spPr>
        <p:txBody>
          <a:bodyPr wrap="none" lIns="0" tIns="0" rIns="0" bIns="0" rtlCol="0" anchor="t"/>
          <a:lstStyle/>
          <a:p>
            <a:pPr>
              <a:lnSpc>
                <a:spcPts val="1800"/>
              </a:lnSpc>
            </a:pPr>
            <a:endParaRPr lang="en-US" sz="2000" dirty="0"/>
          </a:p>
        </p:txBody>
      </p:sp>
      <p:sp>
        <p:nvSpPr>
          <p:cNvPr id="14" name="Text 12"/>
          <p:cNvSpPr/>
          <p:nvPr/>
        </p:nvSpPr>
        <p:spPr>
          <a:xfrm>
            <a:off x="5498723" y="3479082"/>
            <a:ext cx="4816673" cy="595432"/>
          </a:xfrm>
          <a:prstGeom prst="rect">
            <a:avLst/>
          </a:prstGeom>
          <a:noFill/>
          <a:ln/>
        </p:spPr>
        <p:txBody>
          <a:bodyPr wrap="square" lIns="0" tIns="0" rIns="0" bIns="0" rtlCol="0" anchor="t"/>
          <a:lstStyle/>
          <a:p>
            <a:pPr>
              <a:lnSpc>
                <a:spcPts val="2325"/>
              </a:lnSpc>
            </a:pPr>
            <a:endParaRPr lang="en-US" sz="2000" dirty="0"/>
          </a:p>
        </p:txBody>
      </p:sp>
      <p:sp>
        <p:nvSpPr>
          <p:cNvPr id="15" name="Text 13"/>
          <p:cNvSpPr/>
          <p:nvPr/>
        </p:nvSpPr>
        <p:spPr>
          <a:xfrm>
            <a:off x="5560784" y="4570483"/>
            <a:ext cx="148769" cy="186005"/>
          </a:xfrm>
          <a:prstGeom prst="rect">
            <a:avLst/>
          </a:prstGeom>
          <a:noFill/>
          <a:ln/>
        </p:spPr>
        <p:txBody>
          <a:bodyPr wrap="none" lIns="0" tIns="0" rIns="0" bIns="0" rtlCol="0" anchor="t"/>
          <a:lstStyle/>
          <a:p>
            <a:pPr>
              <a:lnSpc>
                <a:spcPts val="1875"/>
              </a:lnSpc>
            </a:pPr>
            <a:endParaRPr lang="en-US" sz="1163" dirty="0"/>
          </a:p>
        </p:txBody>
      </p:sp>
      <p:sp>
        <p:nvSpPr>
          <p:cNvPr id="17" name="Text 15"/>
          <p:cNvSpPr/>
          <p:nvPr/>
        </p:nvSpPr>
        <p:spPr>
          <a:xfrm>
            <a:off x="595342" y="6202091"/>
            <a:ext cx="2368421" cy="232619"/>
          </a:xfrm>
          <a:prstGeom prst="rect">
            <a:avLst/>
          </a:prstGeom>
          <a:noFill/>
          <a:ln/>
        </p:spPr>
        <p:txBody>
          <a:bodyPr wrap="none" lIns="0" tIns="0" rIns="0" bIns="0" rtlCol="0" anchor="t"/>
          <a:lstStyle/>
          <a:p>
            <a:pPr>
              <a:lnSpc>
                <a:spcPts val="1800"/>
              </a:lnSpc>
            </a:pPr>
            <a:endParaRPr lang="en-US" sz="2000" dirty="0"/>
          </a:p>
        </p:txBody>
      </p:sp>
      <p:sp>
        <p:nvSpPr>
          <p:cNvPr id="18" name="Text 16"/>
          <p:cNvSpPr/>
          <p:nvPr/>
        </p:nvSpPr>
        <p:spPr>
          <a:xfrm>
            <a:off x="5486400" y="5515169"/>
            <a:ext cx="4816673" cy="595432"/>
          </a:xfrm>
          <a:prstGeom prst="rect">
            <a:avLst/>
          </a:prstGeom>
          <a:noFill/>
          <a:ln/>
        </p:spPr>
        <p:txBody>
          <a:bodyPr wrap="square" lIns="0" tIns="0" rIns="0" bIns="0" rtlCol="0" anchor="t"/>
          <a:lstStyle/>
          <a:p>
            <a:pPr>
              <a:lnSpc>
                <a:spcPts val="2325"/>
              </a:lnSpc>
            </a:pP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28700"/>
            <a:ext cx="5535387" cy="6172200"/>
          </a:xfrm>
          <a:prstGeom prst="rect">
            <a:avLst/>
          </a:prstGeom>
        </p:spPr>
      </p:pic>
      <p:sp>
        <p:nvSpPr>
          <p:cNvPr id="3" name="Text 0"/>
          <p:cNvSpPr/>
          <p:nvPr/>
        </p:nvSpPr>
        <p:spPr>
          <a:xfrm>
            <a:off x="6362699" y="3221742"/>
            <a:ext cx="4014759"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A Course on AI </a:t>
            </a:r>
          </a:p>
          <a:p>
            <a:pPr>
              <a:lnSpc>
                <a:spcPts val="5025"/>
              </a:lnSpc>
            </a:pPr>
            <a:r>
              <a:rPr lang="en-US" sz="4013" dirty="0">
                <a:solidFill>
                  <a:srgbClr val="2C3F42"/>
                </a:solidFill>
                <a:latin typeface="Bitter Medium" pitchFamily="34" charset="0"/>
                <a:ea typeface="Bitter Medium" pitchFamily="34" charset="-122"/>
                <a:cs typeface="Bitter Medium" pitchFamily="34" charset="-120"/>
              </a:rPr>
              <a:t>for Finance</a:t>
            </a:r>
            <a:endParaRPr lang="en-US" sz="4013" dirty="0"/>
          </a:p>
        </p:txBody>
      </p:sp>
      <p:sp>
        <p:nvSpPr>
          <p:cNvPr id="4" name="Text 1"/>
          <p:cNvSpPr/>
          <p:nvPr/>
        </p:nvSpPr>
        <p:spPr>
          <a:xfrm>
            <a:off x="4710143" y="4728716"/>
            <a:ext cx="2232779" cy="279053"/>
          </a:xfrm>
          <a:prstGeom prst="rect">
            <a:avLst/>
          </a:prstGeom>
          <a:noFill/>
          <a:ln/>
        </p:spPr>
        <p:txBody>
          <a:bodyPr wrap="none" lIns="0" tIns="0" rIns="0" bIns="0" rtlCol="0" anchor="t"/>
          <a:lstStyle/>
          <a:p>
            <a:pPr>
              <a:lnSpc>
                <a:spcPts val="2175"/>
              </a:lnSpc>
            </a:pPr>
            <a:endParaRPr lang="en-US" sz="17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5343" y="1981523"/>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Core Themes</a:t>
            </a:r>
            <a:endParaRPr lang="en-US" sz="2925" dirty="0"/>
          </a:p>
        </p:txBody>
      </p:sp>
      <p:sp>
        <p:nvSpPr>
          <p:cNvPr id="3" name="Text 1"/>
          <p:cNvSpPr/>
          <p:nvPr/>
        </p:nvSpPr>
        <p:spPr>
          <a:xfrm>
            <a:off x="595342"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Chatting:</a:t>
            </a:r>
            <a:endParaRPr lang="en-US" sz="2000" dirty="0"/>
          </a:p>
        </p:txBody>
      </p:sp>
      <p:sp>
        <p:nvSpPr>
          <p:cNvPr id="4" name="Text 2"/>
          <p:cNvSpPr/>
          <p:nvPr/>
        </p:nvSpPr>
        <p:spPr>
          <a:xfrm>
            <a:off x="589627" y="3841232"/>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Treat AI as a colleague: collaborate, evaluate, iterate</a:t>
            </a:r>
            <a:endParaRPr lang="en-US" sz="2000" dirty="0"/>
          </a:p>
        </p:txBody>
      </p:sp>
      <p:sp>
        <p:nvSpPr>
          <p:cNvPr id="5" name="Text 3"/>
          <p:cNvSpPr/>
          <p:nvPr/>
        </p:nvSpPr>
        <p:spPr>
          <a:xfrm>
            <a:off x="595343" y="4715679"/>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Coding: LLMs are unreliable for arithmetic; coding is essential</a:t>
            </a:r>
            <a:endParaRPr lang="en-US" sz="2000" dirty="0"/>
          </a:p>
        </p:txBody>
      </p:sp>
      <p:sp>
        <p:nvSpPr>
          <p:cNvPr id="6" name="Text 4"/>
          <p:cNvSpPr/>
          <p:nvPr/>
        </p:nvSpPr>
        <p:spPr>
          <a:xfrm>
            <a:off x="5667941"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Building</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7" name="Text 5"/>
          <p:cNvSpPr/>
          <p:nvPr/>
        </p:nvSpPr>
        <p:spPr>
          <a:xfrm>
            <a:off x="5673656" y="3817084"/>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Apps: to reuse tested code</a:t>
            </a:r>
            <a:endParaRPr lang="en-US" sz="2000" dirty="0"/>
          </a:p>
        </p:txBody>
      </p:sp>
      <p:sp>
        <p:nvSpPr>
          <p:cNvPr id="8" name="Text 6"/>
          <p:cNvSpPr/>
          <p:nvPr/>
        </p:nvSpPr>
        <p:spPr>
          <a:xfrm>
            <a:off x="5667939" y="4358092"/>
            <a:ext cx="4709517" cy="534260"/>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Custom chatbots: system prompts, RAG, or fine tuning</a:t>
            </a:r>
            <a:endParaRPr lang="en-US" sz="2000" dirty="0"/>
          </a:p>
        </p:txBody>
      </p:sp>
      <p:sp>
        <p:nvSpPr>
          <p:cNvPr id="9" name="Text 7"/>
          <p:cNvSpPr/>
          <p:nvPr/>
        </p:nvSpPr>
        <p:spPr>
          <a:xfrm>
            <a:off x="5673656" y="5135644"/>
            <a:ext cx="4709517" cy="410947"/>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chatbots with tools</a:t>
            </a:r>
            <a:endParaRPr lang="en-US" sz="200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3159</TotalTime>
  <Words>2869</Words>
  <Application>Microsoft Office PowerPoint</Application>
  <PresentationFormat>Custom</PresentationFormat>
  <Paragraphs>454</Paragraphs>
  <Slides>62</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Open Sans</vt:lpstr>
      <vt:lpstr>Arial</vt:lpstr>
      <vt:lpstr>Bitter Medium</vt:lpstr>
      <vt:lpstr>Calibri</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Kerry Back</cp:lastModifiedBy>
  <cp:revision>26</cp:revision>
  <dcterms:created xsi:type="dcterms:W3CDTF">2025-10-07T03:46:26Z</dcterms:created>
  <dcterms:modified xsi:type="dcterms:W3CDTF">2025-10-11T17:47:03Z</dcterms:modified>
</cp:coreProperties>
</file>